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jpg"/><Relationship Id="rId5" Type="http://schemas.openxmlformats.org/officeDocument/2006/relationships/image" Target="../media/image9.jpg"/><Relationship Id="rId10" Type="http://schemas.microsoft.com/office/2007/relationships/hdphoto" Target="../media/hdphoto3.wdp"/><Relationship Id="rId4" Type="http://schemas.openxmlformats.org/officeDocument/2006/relationships/image" Target="../media/image8.jp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g"/><Relationship Id="rId3" Type="http://schemas.openxmlformats.org/officeDocument/2006/relationships/image" Target="../media/image22.jpeg"/><Relationship Id="rId7" Type="http://schemas.microsoft.com/office/2007/relationships/hdphoto" Target="../media/hdphoto8.wdp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1.jpeg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" y="392373"/>
            <a:ext cx="1728142" cy="993615"/>
          </a:xfrm>
          <a:prstGeom prst="rect">
            <a:avLst/>
          </a:prstGeom>
        </p:spPr>
      </p:pic>
      <p:sp>
        <p:nvSpPr>
          <p:cNvPr id="5" name="Поле 1"/>
          <p:cNvSpPr txBox="1"/>
          <p:nvPr/>
        </p:nvSpPr>
        <p:spPr>
          <a:xfrm>
            <a:off x="1691680" y="196684"/>
            <a:ext cx="74283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Всероссийская перепись населения 2020г. </a:t>
            </a:r>
            <a:endParaRPr lang="ru-RU" sz="2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(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ВПН-2020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)</a:t>
            </a: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будет проходить в период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с 1 по 31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октября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82128"/>
            <a:ext cx="8064845" cy="509267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" y="2348880"/>
            <a:ext cx="1481538" cy="15457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02207" y="2638424"/>
            <a:ext cx="6768752" cy="83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Федеральный закон от 25.01.2002 № 8-ФЗ: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Всероссийская перепись населения проводится не реже чем один раз в десять </a:t>
            </a:r>
            <a:r>
              <a:rPr lang="ru-RU" sz="2000" b="1" dirty="0" smtClean="0">
                <a:solidFill>
                  <a:srgbClr val="C00000"/>
                </a:solidFill>
              </a:rPr>
              <a:t>лет».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437112"/>
            <a:ext cx="6781694" cy="137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Резолюция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Экономического и Социального Совета Организации Объединенных Наций от 10.06.2015 </a:t>
            </a:r>
            <a:r>
              <a:rPr lang="ru-RU" sz="2000" b="1" dirty="0" smtClean="0">
                <a:solidFill>
                  <a:srgbClr val="C00000"/>
                </a:solidFill>
              </a:rPr>
              <a:t>настоятельно </a:t>
            </a:r>
            <a:r>
              <a:rPr lang="ru-RU" sz="2000" b="1" dirty="0">
                <a:solidFill>
                  <a:srgbClr val="C00000"/>
                </a:solidFill>
              </a:rPr>
              <a:t>призывает государства-члены ООН провести в период с 2015 г. по 2024 г. по меньшей мере одну перепись населения и жилищного </a:t>
            </a:r>
            <a:r>
              <a:rPr lang="ru-RU" sz="2000" b="1" dirty="0" smtClean="0">
                <a:solidFill>
                  <a:srgbClr val="C00000"/>
                </a:solidFill>
              </a:rPr>
              <a:t>фонда.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Объект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74"/>
          <a:stretch/>
        </p:blipFill>
        <p:spPr>
          <a:xfrm>
            <a:off x="485818" y="4509120"/>
            <a:ext cx="1481538" cy="135006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" y="392373"/>
            <a:ext cx="1728142" cy="993615"/>
          </a:xfrm>
          <a:prstGeom prst="rect">
            <a:avLst/>
          </a:prstGeom>
        </p:spPr>
      </p:pic>
      <p:sp>
        <p:nvSpPr>
          <p:cNvPr id="5" name="Поле 1"/>
          <p:cNvSpPr txBox="1"/>
          <p:nvPr/>
        </p:nvSpPr>
        <p:spPr>
          <a:xfrm>
            <a:off x="1691680" y="196684"/>
            <a:ext cx="74283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Всероссийская перепись населения 2020г. </a:t>
            </a:r>
            <a:endParaRPr lang="ru-RU" sz="2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(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ВПН-2020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)</a:t>
            </a: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будет проходить в период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с 1 по 31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октября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82128"/>
            <a:ext cx="8064845" cy="509267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1605006" cy="151216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48272" y="1844824"/>
            <a:ext cx="6772200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Распоряжение Высшего Евразийского экономического совета от 21.12.2015 № 5: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«Правительствам </a:t>
            </a:r>
            <a:r>
              <a:rPr lang="ru-RU" sz="2000" b="1" dirty="0">
                <a:solidFill>
                  <a:srgbClr val="C00000"/>
                </a:solidFill>
              </a:rPr>
              <a:t>государств-членов Евразийского экономического союза исходить из необходимости проведения переписей раунда 2020 года в период с октября 2019 года по октябрь 2020 </a:t>
            </a:r>
            <a:r>
              <a:rPr lang="ru-RU" sz="2000" b="1" dirty="0" smtClean="0">
                <a:solidFill>
                  <a:srgbClr val="C00000"/>
                </a:solidFill>
              </a:rPr>
              <a:t>года.»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48272" y="4308743"/>
            <a:ext cx="6988223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Решение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Совета глав государств СНГ от 16.09.2016 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Calibri"/>
              <a:cs typeface="Calibri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в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г.Бишкек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: 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Calibri"/>
              <a:cs typeface="Calibri"/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«Провести </a:t>
            </a:r>
            <a:r>
              <a:rPr lang="ru-RU" sz="2000" b="1" dirty="0">
                <a:solidFill>
                  <a:srgbClr val="C00000"/>
                </a:solidFill>
              </a:rPr>
              <a:t>очередные переписи населения в государствах – участниках СНГ в максимально близкие к 2020 году сроки, предпочтительно в период с октября 2019 года по октябрь 2020 </a:t>
            </a:r>
            <a:r>
              <a:rPr lang="ru-RU" sz="2000" b="1" dirty="0" smtClean="0">
                <a:solidFill>
                  <a:srgbClr val="C00000"/>
                </a:solidFill>
              </a:rPr>
              <a:t>года.»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Объект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0604" r="10750" b="10645"/>
          <a:stretch/>
        </p:blipFill>
        <p:spPr>
          <a:xfrm>
            <a:off x="323528" y="4653136"/>
            <a:ext cx="1618565" cy="16032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6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6" y="331353"/>
            <a:ext cx="1728142" cy="993615"/>
          </a:xfrm>
          <a:prstGeom prst="rect">
            <a:avLst/>
          </a:prstGeom>
        </p:spPr>
      </p:pic>
      <p:sp>
        <p:nvSpPr>
          <p:cNvPr id="5" name="Поле 1"/>
          <p:cNvSpPr txBox="1"/>
          <p:nvPr/>
        </p:nvSpPr>
        <p:spPr>
          <a:xfrm>
            <a:off x="1715642" y="135664"/>
            <a:ext cx="74283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Всероссийская перепись населения 2020г. </a:t>
            </a:r>
            <a:endParaRPr lang="ru-RU" sz="2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(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ВПН-2020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)</a:t>
            </a: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будет проходить в период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с 1 по 31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октября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2050" name="Picture 2" descr="C:\Documents and Settings\p42_cinmv\Рабочий стол\КАРТИНКИ\Стены, двер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4401"/>
            <a:ext cx="9144000" cy="53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1844824"/>
            <a:ext cx="2529805" cy="4469457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0 w 2025749"/>
              <a:gd name="connsiteY0" fmla="*/ 61610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616105 h 4292302"/>
              <a:gd name="connsiteX0" fmla="*/ 0 w 2025749"/>
              <a:gd name="connsiteY0" fmla="*/ 61610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57015 h 4292302"/>
              <a:gd name="connsiteX4" fmla="*/ 0 w 2025749"/>
              <a:gd name="connsiteY4" fmla="*/ 616105 h 429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749" h="4292302">
                <a:moveTo>
                  <a:pt x="0" y="616105"/>
                </a:moveTo>
                <a:lnTo>
                  <a:pt x="2025749" y="0"/>
                </a:lnTo>
                <a:lnTo>
                  <a:pt x="2016224" y="4292302"/>
                </a:lnTo>
                <a:lnTo>
                  <a:pt x="0" y="3757015"/>
                </a:lnTo>
                <a:lnTo>
                  <a:pt x="0" y="616105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6"/>
          <p:cNvSpPr/>
          <p:nvPr/>
        </p:nvSpPr>
        <p:spPr>
          <a:xfrm>
            <a:off x="3913976" y="2688021"/>
            <a:ext cx="1162080" cy="2916000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17864 w 2043613"/>
              <a:gd name="connsiteY0" fmla="*/ 542925 h 4335118"/>
              <a:gd name="connsiteX1" fmla="*/ 2043613 w 2043613"/>
              <a:gd name="connsiteY1" fmla="*/ 0 h 4335118"/>
              <a:gd name="connsiteX2" fmla="*/ 2034088 w 2043613"/>
              <a:gd name="connsiteY2" fmla="*/ 4292302 h 4335118"/>
              <a:gd name="connsiteX3" fmla="*/ 0 w 2043613"/>
              <a:gd name="connsiteY3" fmla="*/ 4335118 h 4335118"/>
              <a:gd name="connsiteX4" fmla="*/ 17864 w 2043613"/>
              <a:gd name="connsiteY4" fmla="*/ 542925 h 4335118"/>
              <a:gd name="connsiteX0" fmla="*/ 17864 w 2043613"/>
              <a:gd name="connsiteY0" fmla="*/ 542925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542925 h 4747537"/>
              <a:gd name="connsiteX0" fmla="*/ 17864 w 2043613"/>
              <a:gd name="connsiteY0" fmla="*/ 405552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405552 h 4747537"/>
              <a:gd name="connsiteX0" fmla="*/ 68133 w 2043613"/>
              <a:gd name="connsiteY0" fmla="*/ 468841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68133 w 2043613"/>
              <a:gd name="connsiteY4" fmla="*/ 468841 h 4747537"/>
              <a:gd name="connsiteX0" fmla="*/ 1856 w 2044362"/>
              <a:gd name="connsiteY0" fmla="*/ 468841 h 4747537"/>
              <a:gd name="connsiteX1" fmla="*/ 2044362 w 2044362"/>
              <a:gd name="connsiteY1" fmla="*/ 0 h 4747537"/>
              <a:gd name="connsiteX2" fmla="*/ 2034836 w 2044362"/>
              <a:gd name="connsiteY2" fmla="*/ 4747537 h 4747537"/>
              <a:gd name="connsiteX3" fmla="*/ 749 w 2044362"/>
              <a:gd name="connsiteY3" fmla="*/ 4335118 h 4747537"/>
              <a:gd name="connsiteX4" fmla="*/ 1856 w 2044362"/>
              <a:gd name="connsiteY4" fmla="*/ 468841 h 47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4362" h="4747537">
                <a:moveTo>
                  <a:pt x="1856" y="468841"/>
                </a:moveTo>
                <a:lnTo>
                  <a:pt x="2044362" y="0"/>
                </a:lnTo>
                <a:cubicBezTo>
                  <a:pt x="2041187" y="1582512"/>
                  <a:pt x="2038011" y="3165025"/>
                  <a:pt x="2034836" y="4747537"/>
                </a:cubicBezTo>
                <a:lnTo>
                  <a:pt x="749" y="4335118"/>
                </a:lnTo>
                <a:cubicBezTo>
                  <a:pt x="6704" y="3071054"/>
                  <a:pt x="-4099" y="1732905"/>
                  <a:pt x="1856" y="468841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6"/>
          <p:cNvSpPr/>
          <p:nvPr/>
        </p:nvSpPr>
        <p:spPr>
          <a:xfrm>
            <a:off x="2728367" y="3068960"/>
            <a:ext cx="729605" cy="2160000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17864 w 2043613"/>
              <a:gd name="connsiteY0" fmla="*/ 542925 h 4335118"/>
              <a:gd name="connsiteX1" fmla="*/ 2043613 w 2043613"/>
              <a:gd name="connsiteY1" fmla="*/ 0 h 4335118"/>
              <a:gd name="connsiteX2" fmla="*/ 2034088 w 2043613"/>
              <a:gd name="connsiteY2" fmla="*/ 4292302 h 4335118"/>
              <a:gd name="connsiteX3" fmla="*/ 0 w 2043613"/>
              <a:gd name="connsiteY3" fmla="*/ 4335118 h 4335118"/>
              <a:gd name="connsiteX4" fmla="*/ 17864 w 2043613"/>
              <a:gd name="connsiteY4" fmla="*/ 542925 h 4335118"/>
              <a:gd name="connsiteX0" fmla="*/ 17864 w 2043613"/>
              <a:gd name="connsiteY0" fmla="*/ 542925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542925 h 4747537"/>
              <a:gd name="connsiteX0" fmla="*/ 17864 w 2043613"/>
              <a:gd name="connsiteY0" fmla="*/ 405552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405552 h 47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13" h="4747537">
                <a:moveTo>
                  <a:pt x="17864" y="405552"/>
                </a:moveTo>
                <a:lnTo>
                  <a:pt x="2043613" y="0"/>
                </a:lnTo>
                <a:cubicBezTo>
                  <a:pt x="2040438" y="1582512"/>
                  <a:pt x="2037262" y="3165025"/>
                  <a:pt x="2034087" y="4747537"/>
                </a:cubicBezTo>
                <a:lnTo>
                  <a:pt x="0" y="4335118"/>
                </a:lnTo>
                <a:cubicBezTo>
                  <a:pt x="5955" y="3071054"/>
                  <a:pt x="11909" y="1669616"/>
                  <a:pt x="17864" y="405552"/>
                </a:cubicBezTo>
                <a:close/>
              </a:path>
            </a:pathLst>
          </a:cu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6"/>
          <p:cNvSpPr/>
          <p:nvPr/>
        </p:nvSpPr>
        <p:spPr>
          <a:xfrm>
            <a:off x="2051719" y="3284983"/>
            <a:ext cx="504057" cy="1694100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17864 w 2043613"/>
              <a:gd name="connsiteY0" fmla="*/ 542925 h 4335118"/>
              <a:gd name="connsiteX1" fmla="*/ 2043613 w 2043613"/>
              <a:gd name="connsiteY1" fmla="*/ 0 h 4335118"/>
              <a:gd name="connsiteX2" fmla="*/ 2034088 w 2043613"/>
              <a:gd name="connsiteY2" fmla="*/ 4292302 h 4335118"/>
              <a:gd name="connsiteX3" fmla="*/ 0 w 2043613"/>
              <a:gd name="connsiteY3" fmla="*/ 4335118 h 4335118"/>
              <a:gd name="connsiteX4" fmla="*/ 17864 w 2043613"/>
              <a:gd name="connsiteY4" fmla="*/ 542925 h 4335118"/>
              <a:gd name="connsiteX0" fmla="*/ 17864 w 2043613"/>
              <a:gd name="connsiteY0" fmla="*/ 542925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542925 h 4747537"/>
              <a:gd name="connsiteX0" fmla="*/ 17864 w 2043613"/>
              <a:gd name="connsiteY0" fmla="*/ 405552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405552 h 4747537"/>
              <a:gd name="connsiteX0" fmla="*/ 17864 w 2078781"/>
              <a:gd name="connsiteY0" fmla="*/ 405552 h 4657824"/>
              <a:gd name="connsiteX1" fmla="*/ 2043613 w 2078781"/>
              <a:gd name="connsiteY1" fmla="*/ 0 h 4657824"/>
              <a:gd name="connsiteX2" fmla="*/ 2078608 w 2078781"/>
              <a:gd name="connsiteY2" fmla="*/ 4657824 h 4657824"/>
              <a:gd name="connsiteX3" fmla="*/ 0 w 2078781"/>
              <a:gd name="connsiteY3" fmla="*/ 4335118 h 4657824"/>
              <a:gd name="connsiteX4" fmla="*/ 17864 w 2078781"/>
              <a:gd name="connsiteY4" fmla="*/ 405552 h 4657824"/>
              <a:gd name="connsiteX0" fmla="*/ 17864 w 2078781"/>
              <a:gd name="connsiteY0" fmla="*/ 405552 h 4764988"/>
              <a:gd name="connsiteX1" fmla="*/ 2043613 w 2078781"/>
              <a:gd name="connsiteY1" fmla="*/ 0 h 4764988"/>
              <a:gd name="connsiteX2" fmla="*/ 2078608 w 2078781"/>
              <a:gd name="connsiteY2" fmla="*/ 4764988 h 4764988"/>
              <a:gd name="connsiteX3" fmla="*/ 0 w 2078781"/>
              <a:gd name="connsiteY3" fmla="*/ 4335118 h 4764988"/>
              <a:gd name="connsiteX4" fmla="*/ 17864 w 2078781"/>
              <a:gd name="connsiteY4" fmla="*/ 405552 h 476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781" h="4764988">
                <a:moveTo>
                  <a:pt x="17864" y="405552"/>
                </a:moveTo>
                <a:lnTo>
                  <a:pt x="2043613" y="0"/>
                </a:lnTo>
                <a:cubicBezTo>
                  <a:pt x="2040438" y="1582512"/>
                  <a:pt x="2081783" y="3182476"/>
                  <a:pt x="2078608" y="4764988"/>
                </a:cubicBezTo>
                <a:lnTo>
                  <a:pt x="0" y="4335118"/>
                </a:lnTo>
                <a:cubicBezTo>
                  <a:pt x="5955" y="3071054"/>
                  <a:pt x="11909" y="1669616"/>
                  <a:pt x="17864" y="405552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6"/>
          <p:cNvSpPr/>
          <p:nvPr/>
        </p:nvSpPr>
        <p:spPr>
          <a:xfrm>
            <a:off x="1619673" y="3467100"/>
            <a:ext cx="324000" cy="1332000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17864 w 2043613"/>
              <a:gd name="connsiteY0" fmla="*/ 542925 h 4335118"/>
              <a:gd name="connsiteX1" fmla="*/ 2043613 w 2043613"/>
              <a:gd name="connsiteY1" fmla="*/ 0 h 4335118"/>
              <a:gd name="connsiteX2" fmla="*/ 2034088 w 2043613"/>
              <a:gd name="connsiteY2" fmla="*/ 4292302 h 4335118"/>
              <a:gd name="connsiteX3" fmla="*/ 0 w 2043613"/>
              <a:gd name="connsiteY3" fmla="*/ 4335118 h 4335118"/>
              <a:gd name="connsiteX4" fmla="*/ 17864 w 2043613"/>
              <a:gd name="connsiteY4" fmla="*/ 542925 h 4335118"/>
              <a:gd name="connsiteX0" fmla="*/ 17864 w 2043613"/>
              <a:gd name="connsiteY0" fmla="*/ 542925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542925 h 4747537"/>
              <a:gd name="connsiteX0" fmla="*/ 17864 w 2043613"/>
              <a:gd name="connsiteY0" fmla="*/ 405552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405552 h 4747537"/>
              <a:gd name="connsiteX0" fmla="*/ 17864 w 2096090"/>
              <a:gd name="connsiteY0" fmla="*/ 405552 h 4784478"/>
              <a:gd name="connsiteX1" fmla="*/ 2043613 w 2096090"/>
              <a:gd name="connsiteY1" fmla="*/ 0 h 4784478"/>
              <a:gd name="connsiteX2" fmla="*/ 2095967 w 2096090"/>
              <a:gd name="connsiteY2" fmla="*/ 4784478 h 4784478"/>
              <a:gd name="connsiteX3" fmla="*/ 0 w 2096090"/>
              <a:gd name="connsiteY3" fmla="*/ 4335118 h 4784478"/>
              <a:gd name="connsiteX4" fmla="*/ 17864 w 2096090"/>
              <a:gd name="connsiteY4" fmla="*/ 405552 h 4784478"/>
              <a:gd name="connsiteX0" fmla="*/ 17864 w 2157902"/>
              <a:gd name="connsiteY0" fmla="*/ 405552 h 4673656"/>
              <a:gd name="connsiteX1" fmla="*/ 2043613 w 2157902"/>
              <a:gd name="connsiteY1" fmla="*/ 0 h 4673656"/>
              <a:gd name="connsiteX2" fmla="*/ 2157844 w 2157902"/>
              <a:gd name="connsiteY2" fmla="*/ 4673656 h 4673656"/>
              <a:gd name="connsiteX3" fmla="*/ 0 w 2157902"/>
              <a:gd name="connsiteY3" fmla="*/ 4335118 h 4673656"/>
              <a:gd name="connsiteX4" fmla="*/ 17864 w 2157902"/>
              <a:gd name="connsiteY4" fmla="*/ 405552 h 4673656"/>
              <a:gd name="connsiteX0" fmla="*/ 17864 w 2157967"/>
              <a:gd name="connsiteY0" fmla="*/ 273563 h 4541667"/>
              <a:gd name="connsiteX1" fmla="*/ 2105490 w 2157967"/>
              <a:gd name="connsiteY1" fmla="*/ 0 h 4541667"/>
              <a:gd name="connsiteX2" fmla="*/ 2157844 w 2157967"/>
              <a:gd name="connsiteY2" fmla="*/ 4541667 h 4541667"/>
              <a:gd name="connsiteX3" fmla="*/ 0 w 2157967"/>
              <a:gd name="connsiteY3" fmla="*/ 4203129 h 4541667"/>
              <a:gd name="connsiteX4" fmla="*/ 17864 w 2157967"/>
              <a:gd name="connsiteY4" fmla="*/ 273563 h 454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967" h="4541667">
                <a:moveTo>
                  <a:pt x="17864" y="273563"/>
                </a:moveTo>
                <a:lnTo>
                  <a:pt x="2105490" y="0"/>
                </a:lnTo>
                <a:cubicBezTo>
                  <a:pt x="2102315" y="1582512"/>
                  <a:pt x="2161019" y="2959155"/>
                  <a:pt x="2157844" y="4541667"/>
                </a:cubicBezTo>
                <a:lnTo>
                  <a:pt x="0" y="4203129"/>
                </a:lnTo>
                <a:cubicBezTo>
                  <a:pt x="5955" y="2939065"/>
                  <a:pt x="11909" y="1537627"/>
                  <a:pt x="17864" y="273563"/>
                </a:cubicBezTo>
                <a:close/>
              </a:path>
            </a:pathLst>
          </a:cu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6"/>
          <p:cNvSpPr/>
          <p:nvPr/>
        </p:nvSpPr>
        <p:spPr>
          <a:xfrm>
            <a:off x="1187624" y="3573016"/>
            <a:ext cx="314581" cy="1080120"/>
          </a:xfrm>
          <a:custGeom>
            <a:avLst/>
            <a:gdLst>
              <a:gd name="connsiteX0" fmla="*/ 0 w 2016224"/>
              <a:gd name="connsiteY0" fmla="*/ 0 h 3168352"/>
              <a:gd name="connsiteX1" fmla="*/ 2016224 w 2016224"/>
              <a:gd name="connsiteY1" fmla="*/ 0 h 3168352"/>
              <a:gd name="connsiteX2" fmla="*/ 2016224 w 2016224"/>
              <a:gd name="connsiteY2" fmla="*/ 3168352 h 3168352"/>
              <a:gd name="connsiteX3" fmla="*/ 0 w 2016224"/>
              <a:gd name="connsiteY3" fmla="*/ 3168352 h 3168352"/>
              <a:gd name="connsiteX4" fmla="*/ 0 w 2016224"/>
              <a:gd name="connsiteY4" fmla="*/ 0 h 3168352"/>
              <a:gd name="connsiteX0" fmla="*/ 0 w 2025749"/>
              <a:gd name="connsiteY0" fmla="*/ 542925 h 3711277"/>
              <a:gd name="connsiteX1" fmla="*/ 2025749 w 2025749"/>
              <a:gd name="connsiteY1" fmla="*/ 0 h 3711277"/>
              <a:gd name="connsiteX2" fmla="*/ 2016224 w 2025749"/>
              <a:gd name="connsiteY2" fmla="*/ 3711277 h 3711277"/>
              <a:gd name="connsiteX3" fmla="*/ 0 w 2025749"/>
              <a:gd name="connsiteY3" fmla="*/ 3711277 h 3711277"/>
              <a:gd name="connsiteX4" fmla="*/ 0 w 2025749"/>
              <a:gd name="connsiteY4" fmla="*/ 542925 h 3711277"/>
              <a:gd name="connsiteX0" fmla="*/ 0 w 2025749"/>
              <a:gd name="connsiteY0" fmla="*/ 542925 h 4292302"/>
              <a:gd name="connsiteX1" fmla="*/ 2025749 w 2025749"/>
              <a:gd name="connsiteY1" fmla="*/ 0 h 4292302"/>
              <a:gd name="connsiteX2" fmla="*/ 2016224 w 2025749"/>
              <a:gd name="connsiteY2" fmla="*/ 4292302 h 4292302"/>
              <a:gd name="connsiteX3" fmla="*/ 0 w 2025749"/>
              <a:gd name="connsiteY3" fmla="*/ 3711277 h 4292302"/>
              <a:gd name="connsiteX4" fmla="*/ 0 w 2025749"/>
              <a:gd name="connsiteY4" fmla="*/ 542925 h 4292302"/>
              <a:gd name="connsiteX0" fmla="*/ 17864 w 2043613"/>
              <a:gd name="connsiteY0" fmla="*/ 542925 h 4335118"/>
              <a:gd name="connsiteX1" fmla="*/ 2043613 w 2043613"/>
              <a:gd name="connsiteY1" fmla="*/ 0 h 4335118"/>
              <a:gd name="connsiteX2" fmla="*/ 2034088 w 2043613"/>
              <a:gd name="connsiteY2" fmla="*/ 4292302 h 4335118"/>
              <a:gd name="connsiteX3" fmla="*/ 0 w 2043613"/>
              <a:gd name="connsiteY3" fmla="*/ 4335118 h 4335118"/>
              <a:gd name="connsiteX4" fmla="*/ 17864 w 2043613"/>
              <a:gd name="connsiteY4" fmla="*/ 542925 h 4335118"/>
              <a:gd name="connsiteX0" fmla="*/ 17864 w 2043613"/>
              <a:gd name="connsiteY0" fmla="*/ 542925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542925 h 4747537"/>
              <a:gd name="connsiteX0" fmla="*/ 17864 w 2043613"/>
              <a:gd name="connsiteY0" fmla="*/ 405552 h 4747537"/>
              <a:gd name="connsiteX1" fmla="*/ 2043613 w 2043613"/>
              <a:gd name="connsiteY1" fmla="*/ 0 h 4747537"/>
              <a:gd name="connsiteX2" fmla="*/ 2034087 w 2043613"/>
              <a:gd name="connsiteY2" fmla="*/ 4747537 h 4747537"/>
              <a:gd name="connsiteX3" fmla="*/ 0 w 2043613"/>
              <a:gd name="connsiteY3" fmla="*/ 4335118 h 4747537"/>
              <a:gd name="connsiteX4" fmla="*/ 17864 w 2043613"/>
              <a:gd name="connsiteY4" fmla="*/ 405552 h 474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3613" h="4747537">
                <a:moveTo>
                  <a:pt x="17864" y="405552"/>
                </a:moveTo>
                <a:lnTo>
                  <a:pt x="2043613" y="0"/>
                </a:lnTo>
                <a:cubicBezTo>
                  <a:pt x="2040438" y="1582512"/>
                  <a:pt x="2037262" y="3165025"/>
                  <a:pt x="2034087" y="4747537"/>
                </a:cubicBezTo>
                <a:lnTo>
                  <a:pt x="0" y="4335118"/>
                </a:lnTo>
                <a:cubicBezTo>
                  <a:pt x="5955" y="3071054"/>
                  <a:pt x="11909" y="1669616"/>
                  <a:pt x="17864" y="405552"/>
                </a:cubicBezTo>
                <a:close/>
              </a:path>
            </a:pathLst>
          </a:custGeom>
          <a:blipFill dpi="0" rotWithShape="1">
            <a:blip r:embed="rId11"/>
            <a:srcRect/>
            <a:stretch>
              <a:fillRect t="16"/>
            </a:stretch>
          </a:blipFill>
          <a:ln w="50800">
            <a:solidFill>
              <a:schemeClr val="bg1"/>
            </a:solidFill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20659"/>
            <a:ext cx="3707904" cy="1750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Итоги переписи</a:t>
            </a:r>
          </a:p>
          <a:p>
            <a:r>
              <a:rPr lang="ru-RU" sz="27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представят подробную </a:t>
            </a:r>
          </a:p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характеристику </a:t>
            </a:r>
          </a:p>
          <a:p>
            <a:r>
              <a:rPr lang="ru-RU" sz="22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населения России: </a:t>
            </a:r>
            <a:endParaRPr lang="ru-RU" sz="2200" b="1" dirty="0">
              <a:solidFill>
                <a:srgbClr val="0033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" y="3717032"/>
            <a:ext cx="6703764" cy="3130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endParaRPr lang="ru-RU" sz="2800" dirty="0"/>
          </a:p>
          <a:p>
            <a:pPr>
              <a:lnSpc>
                <a:spcPts val="26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пол  </a:t>
            </a:r>
          </a:p>
          <a:p>
            <a:pPr>
              <a:lnSpc>
                <a:spcPts val="2600"/>
              </a:lnSpc>
            </a:pPr>
            <a:r>
              <a:rPr lang="ru-RU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возраст</a:t>
            </a:r>
          </a:p>
          <a:p>
            <a:pPr>
              <a:lnSpc>
                <a:spcPts val="2600"/>
              </a:lnSpc>
            </a:pPr>
            <a:r>
              <a:rPr lang="ru-RU" sz="1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миграция </a:t>
            </a:r>
          </a:p>
          <a:p>
            <a:pPr>
              <a:lnSpc>
                <a:spcPts val="2600"/>
              </a:lnSpc>
            </a:pPr>
            <a:r>
              <a:rPr lang="ru-RU" sz="20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рождаемость </a:t>
            </a:r>
            <a:endParaRPr lang="ru-RU" sz="2000" b="1" dirty="0" smtClean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Calibri"/>
            </a:endParaRPr>
          </a:p>
          <a:p>
            <a:pPr>
              <a:lnSpc>
                <a:spcPts val="2600"/>
              </a:lnSpc>
            </a:pPr>
            <a:r>
              <a:rPr lang="ru-RU" sz="2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брачная </a:t>
            </a:r>
            <a:r>
              <a:rPr lang="ru-RU" sz="21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структура  </a:t>
            </a:r>
            <a:endParaRPr lang="ru-RU" sz="21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Calibri"/>
            </a:endParaRPr>
          </a:p>
          <a:p>
            <a:pPr>
              <a:lnSpc>
                <a:spcPts val="2600"/>
              </a:lnSpc>
            </a:pPr>
            <a:r>
              <a:rPr lang="ru-RU" sz="22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образовательный уровень  </a:t>
            </a:r>
          </a:p>
          <a:p>
            <a:pPr>
              <a:lnSpc>
                <a:spcPts val="2600"/>
              </a:lnSpc>
            </a:pPr>
            <a:r>
              <a:rPr lang="ru-RU" sz="2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национальный </a:t>
            </a:r>
            <a:r>
              <a:rPr lang="ru-RU" sz="23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и языковой состав</a:t>
            </a:r>
          </a:p>
          <a:p>
            <a:pPr>
              <a:lnSpc>
                <a:spcPts val="2600"/>
              </a:lnSpc>
            </a:pPr>
            <a:r>
              <a:rPr lang="ru-RU" sz="26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число </a:t>
            </a:r>
            <a:r>
              <a:rPr lang="ru-RU" sz="2600" b="1" dirty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и состав домохозяйств, семей</a:t>
            </a:r>
          </a:p>
          <a:p>
            <a:pPr>
              <a:lnSpc>
                <a:spcPts val="2600"/>
              </a:lnSpc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Calibri"/>
              </a:rPr>
              <a:t>социально-экономическая структура</a:t>
            </a:r>
          </a:p>
          <a:p>
            <a:pPr>
              <a:lnSpc>
                <a:spcPts val="2600"/>
              </a:lnSpc>
            </a:pP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30489" y="2971378"/>
            <a:ext cx="4537134" cy="2643900"/>
          </a:xfrm>
          <a:prstGeom prst="rect">
            <a:avLst/>
          </a:prstGeom>
          <a:blipFill dpi="0" rotWithShape="1">
            <a:blip r:embed="rId2"/>
            <a:srcRect/>
            <a:stretch>
              <a:fillRect t="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6" y="331353"/>
            <a:ext cx="1728142" cy="993615"/>
          </a:xfrm>
          <a:prstGeom prst="rect">
            <a:avLst/>
          </a:prstGeom>
        </p:spPr>
      </p:pic>
      <p:sp>
        <p:nvSpPr>
          <p:cNvPr id="11" name="Поле 1"/>
          <p:cNvSpPr txBox="1"/>
          <p:nvPr/>
        </p:nvSpPr>
        <p:spPr>
          <a:xfrm>
            <a:off x="1715642" y="135664"/>
            <a:ext cx="74283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Всероссийская перепись населения 2020г. </a:t>
            </a:r>
            <a:endParaRPr lang="ru-RU" sz="2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(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ВПН-2020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)</a:t>
            </a: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будет проходить в период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с 1 по 31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октября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1516" y="1700808"/>
            <a:ext cx="5243239" cy="1750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Уникальная информация</a:t>
            </a:r>
          </a:p>
          <a:p>
            <a:r>
              <a:rPr lang="ru-RU" sz="27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обо всех жителях страны</a:t>
            </a:r>
          </a:p>
          <a:p>
            <a:r>
              <a:rPr lang="ru-RU" sz="24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по каждому населенному пункту - </a:t>
            </a:r>
          </a:p>
          <a:p>
            <a:r>
              <a:rPr lang="ru-RU" sz="22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cs typeface="Calibri"/>
              </a:rPr>
              <a:t>база, на которой строятся:</a:t>
            </a:r>
            <a:endParaRPr lang="ru-RU" sz="2200" b="1" dirty="0">
              <a:solidFill>
                <a:srgbClr val="0033CC"/>
              </a:solidFill>
            </a:endParaRPr>
          </a:p>
        </p:txBody>
      </p:sp>
      <p:sp>
        <p:nvSpPr>
          <p:cNvPr id="14" name="Дуга 13"/>
          <p:cNvSpPr/>
          <p:nvPr/>
        </p:nvSpPr>
        <p:spPr>
          <a:xfrm rot="5624345">
            <a:off x="1807638" y="1457431"/>
            <a:ext cx="5052033" cy="5054403"/>
          </a:xfrm>
          <a:prstGeom prst="arc">
            <a:avLst>
              <a:gd name="adj1" fmla="val 12775911"/>
              <a:gd name="adj2" fmla="val 5420493"/>
            </a:avLst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47105" y="4376474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-56714" y="4313417"/>
            <a:ext cx="1769291" cy="66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18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формирование бюджетов </a:t>
            </a:r>
          </a:p>
          <a:p>
            <a:pPr algn="r">
              <a:lnSpc>
                <a:spcPts val="18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всех уровней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573430" y="5751784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97283" y="5521879"/>
            <a:ext cx="2445121" cy="81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7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обоснование стратегии социально-экономического развития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06" y="2121312"/>
            <a:ext cx="2480628" cy="1162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7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анализ текущих и перспективных демографических тенденций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854410" y="5585223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2" name="Picture 2" descr="http://medyn-zarya.ru/media/%D0%BF%D0%B5%D1%80%D0%B5%D0%BF%D0%B8%D1%81%D1%8C.gif"/>
          <p:cNvPicPr>
            <a:picLocks noChangeAspect="1" noChangeArrowheads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50" b="50208" l="30471" r="68283">
                        <a14:foregroundMark x1="40166" y1="40208" x2="40166" y2="40208"/>
                        <a14:foregroundMark x1="34072" y1="29167" x2="34072" y2="29167"/>
                        <a14:foregroundMark x1="37396" y1="21250" x2="37396" y2="21250"/>
                        <a14:foregroundMark x1="42105" y1="16042" x2="42105" y2="16042"/>
                        <a14:foregroundMark x1="44875" y1="19792" x2="44875" y2="19792"/>
                        <a14:foregroundMark x1="49584" y1="15417" x2="49584" y2="15417"/>
                        <a14:foregroundMark x1="53601" y1="20625" x2="53601" y2="20625"/>
                        <a14:foregroundMark x1="57618" y1="29583" x2="57618" y2="29583"/>
                        <a14:foregroundMark x1="64820" y1="35000" x2="64820" y2="35000"/>
                        <a14:foregroundMark x1="61357" y1="20833" x2="61357" y2="20833"/>
                        <a14:foregroundMark x1="56510" y1="15000" x2="56510" y2="15000"/>
                        <a14:foregroundMark x1="52909" y1="11250" x2="52909" y2="11250"/>
                        <a14:foregroundMark x1="49307" y1="7708" x2="49307" y2="7708"/>
                        <a14:foregroundMark x1="46676" y1="10833" x2="46676" y2="10833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91" t="4841" r="31531" b="48018"/>
          <a:stretch/>
        </p:blipFill>
        <p:spPr bwMode="auto">
          <a:xfrm>
            <a:off x="3851920" y="4222127"/>
            <a:ext cx="1224135" cy="10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139567" y="3690961"/>
            <a:ext cx="1934208" cy="81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7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разработка государственных программ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228206" y="2438564"/>
            <a:ext cx="576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13706" y="3830255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507895"/>
            <a:ext cx="2073586" cy="1162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17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концепции государственной демографической политики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27" name="Объект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36" y="3900518"/>
            <a:ext cx="380691" cy="380691"/>
          </a:xfrm>
          <a:prstGeom prst="rect">
            <a:avLst/>
          </a:prstGeom>
        </p:spPr>
      </p:pic>
      <p:pic>
        <p:nvPicPr>
          <p:cNvPr id="29" name="Объект 2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734" b="39174" l="13158" r="46199">
                        <a14:foregroundMark x1="20858" y1="13578" x2="21540" y2="13578"/>
                        <a14:foregroundMark x1="39084" y1="13211" x2="39084" y2="13211"/>
                        <a14:foregroundMark x1="40351" y1="23119" x2="40351" y2="23119"/>
                        <a14:foregroundMark x1="36745" y1="24771" x2="36745" y2="24771"/>
                        <a14:foregroundMark x1="30604" y1="18073" x2="30604" y2="18073"/>
                        <a14:foregroundMark x1="28877" y1="35176" x2="28877" y2="35176"/>
                        <a14:foregroundMark x1="33155" y1="34171" x2="33155" y2="34171"/>
                        <a14:foregroundMark x1="30481" y1="28141" x2="30481" y2="28141"/>
                        <a14:foregroundMark x1="27807" y1="22111" x2="27807" y2="22111"/>
                        <a14:foregroundMark x1="44961" y1="26909" x2="44961" y2="26909"/>
                        <a14:foregroundMark x1="20155" y1="22909" x2="20155" y2="22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7577" r="51789" b="59172"/>
          <a:stretch/>
        </p:blipFill>
        <p:spPr>
          <a:xfrm>
            <a:off x="6283250" y="2475518"/>
            <a:ext cx="473876" cy="453772"/>
          </a:xfrm>
          <a:prstGeom prst="rect">
            <a:avLst/>
          </a:prstGeom>
        </p:spPr>
      </p:pic>
      <p:pic>
        <p:nvPicPr>
          <p:cNvPr id="31" name="Объект 307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57508" l="1438" r="67732">
                        <a14:foregroundMark x1="17572" y1="27955" x2="17572" y2="27955"/>
                        <a14:foregroundMark x1="34665" y1="40256" x2="34665" y2="40256"/>
                        <a14:foregroundMark x1="34505" y1="31789" x2="34505" y2="31789"/>
                        <a14:foregroundMark x1="53195" y1="5112" x2="53195" y2="5112"/>
                        <a14:foregroundMark x1="15495" y1="5272" x2="15495" y2="5272"/>
                        <a14:foregroundMark x1="55224" y1="16418" x2="55224" y2="16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007" b="41915"/>
          <a:stretch/>
        </p:blipFill>
        <p:spPr>
          <a:xfrm>
            <a:off x="2623922" y="5841647"/>
            <a:ext cx="443395" cy="367960"/>
          </a:xfrm>
          <a:prstGeom prst="rect">
            <a:avLst/>
          </a:prstGeom>
        </p:spPr>
      </p:pic>
      <p:pic>
        <p:nvPicPr>
          <p:cNvPr id="32" name="Объект 307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97" b="97937" l="10000" r="90000">
                        <a14:foregroundMark x1="42167" y1="40000" x2="42167" y2="40000"/>
                        <a14:foregroundMark x1="41167" y1="56032" x2="41167" y2="56032"/>
                        <a14:foregroundMark x1="33583" y1="53651" x2="33583" y2="53651"/>
                        <a14:foregroundMark x1="34583" y1="70159" x2="34583" y2="70159"/>
                        <a14:foregroundMark x1="41333" y1="67460" x2="41667" y2="66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0" r="23727"/>
          <a:stretch/>
        </p:blipFill>
        <p:spPr>
          <a:xfrm>
            <a:off x="5931354" y="5650901"/>
            <a:ext cx="438864" cy="435600"/>
          </a:xfrm>
          <a:prstGeom prst="rect">
            <a:avLst/>
          </a:prstGeom>
        </p:spPr>
      </p:pic>
      <p:pic>
        <p:nvPicPr>
          <p:cNvPr id="33" name="Объект 30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72" y="4459880"/>
            <a:ext cx="392040" cy="3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4062" y="4630164"/>
            <a:ext cx="6588897" cy="2095587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chemeClr val="bg1"/>
                </a:gs>
                <a:gs pos="3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tabLst>
                <a:tab pos="2190750" algn="l"/>
              </a:tabLst>
            </a:pPr>
            <a:endParaRPr lang="ru-RU" sz="2000" b="1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Calibri"/>
              <a:cs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598" y="2483898"/>
            <a:ext cx="3405113" cy="1915377"/>
            <a:chOff x="781598" y="2483898"/>
            <a:chExt cx="3405113" cy="1915377"/>
          </a:xfrm>
        </p:grpSpPr>
        <p:pic>
          <p:nvPicPr>
            <p:cNvPr id="20" name="Объект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98" y="2483898"/>
              <a:ext cx="3405113" cy="1915377"/>
            </a:xfrm>
            <a:prstGeom prst="rect">
              <a:avLst/>
            </a:prstGeom>
          </p:spPr>
        </p:pic>
        <p:pic>
          <p:nvPicPr>
            <p:cNvPr id="23" name="Picture 2" descr="http://p.120-bal.ru/pars_docs/refs/3/2247/2247_html_57563b3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" t="1782" r="2821" b="3752"/>
            <a:stretch/>
          </p:blipFill>
          <p:spPr bwMode="auto">
            <a:xfrm>
              <a:off x="1618002" y="2714764"/>
              <a:ext cx="1801870" cy="1317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p.120-bal.ru/pars_docs/refs/3/2247/2247_html_57563b3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" t="1782" r="85332" b="88789"/>
            <a:stretch/>
          </p:blipFill>
          <p:spPr bwMode="auto">
            <a:xfrm>
              <a:off x="1859658" y="2714764"/>
              <a:ext cx="272026" cy="192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6" y="331353"/>
            <a:ext cx="1728142" cy="993615"/>
          </a:xfrm>
          <a:prstGeom prst="rect">
            <a:avLst/>
          </a:prstGeom>
        </p:spPr>
      </p:pic>
      <p:sp>
        <p:nvSpPr>
          <p:cNvPr id="3" name="Поле 1"/>
          <p:cNvSpPr txBox="1"/>
          <p:nvPr/>
        </p:nvSpPr>
        <p:spPr>
          <a:xfrm>
            <a:off x="1715642" y="135664"/>
            <a:ext cx="742835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Всероссийская перепись населения 2020г. </a:t>
            </a:r>
            <a:endParaRPr lang="ru-RU" sz="28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Calibri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(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ВПН-2020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)</a:t>
            </a:r>
            <a:endParaRPr lang="ru-RU" sz="16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будет проходить в период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с 1 по 31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октября</a:t>
            </a:r>
            <a:r>
              <a:rPr lang="ru-RU" sz="28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131" y="1883140"/>
            <a:ext cx="456170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Сбор сведений о населении</a:t>
            </a:r>
            <a:endParaRPr lang="ru-RU" sz="2000" b="1" dirty="0">
              <a:solidFill>
                <a:srgbClr val="0033CC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5400000">
            <a:off x="276964" y="431797"/>
            <a:ext cx="4508211" cy="4951724"/>
          </a:xfrm>
          <a:prstGeom prst="arc">
            <a:avLst>
              <a:gd name="adj1" fmla="val 14651717"/>
              <a:gd name="adj2" fmla="val 3931967"/>
            </a:avLst>
          </a:prstGeom>
          <a:ln w="254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04993" y="2543574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31069" y="5481418"/>
            <a:ext cx="2149502" cy="1147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бумажных </a:t>
            </a:r>
          </a:p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переписных листов </a:t>
            </a:r>
          </a:p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(в исключительных случаях)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13" y="5097386"/>
            <a:ext cx="2374029" cy="14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электронных </a:t>
            </a:r>
          </a:p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переписных листов </a:t>
            </a:r>
          </a:p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с использованием </a:t>
            </a:r>
          </a:p>
          <a:p>
            <a:pPr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планшетных компьютеров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7584" y="4528752"/>
            <a:ext cx="540000" cy="540000"/>
            <a:chOff x="2879872" y="4789910"/>
            <a:chExt cx="540000" cy="540000"/>
          </a:xfrm>
        </p:grpSpPr>
        <p:sp>
          <p:nvSpPr>
            <p:cNvPr id="10" name="Овал 9"/>
            <p:cNvSpPr/>
            <p:nvPr/>
          </p:nvSpPr>
          <p:spPr>
            <a:xfrm>
              <a:off x="2879872" y="4789910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6" name="Объект 308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44" b="89776" l="0" r="99681">
                          <a14:foregroundMark x1="75399" y1="70128" x2="75399" y2="701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65" y="4891322"/>
              <a:ext cx="396014" cy="396014"/>
            </a:xfrm>
            <a:prstGeom prst="rect">
              <a:avLst/>
            </a:prstGeom>
          </p:spPr>
        </p:pic>
      </p:grpSp>
      <p:pic>
        <p:nvPicPr>
          <p:cNvPr id="18" name="Объект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272" r="95847">
                        <a14:foregroundMark x1="52236" y1="79553" x2="52236" y2="79553"/>
                        <a14:foregroundMark x1="82268" y1="84984" x2="82268" y2="84984"/>
                        <a14:foregroundMark x1="30990" y1="59585" x2="30990" y2="59585"/>
                        <a14:foregroundMark x1="70607" y1="97923" x2="70607" y2="97923"/>
                        <a14:foregroundMark x1="54795" y1="16438" x2="54795" y2="16438"/>
                        <a14:foregroundMark x1="61644" y1="39726" x2="61644" y2="39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76" y="2617892"/>
            <a:ext cx="391365" cy="3913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47370" y="2089424"/>
            <a:ext cx="2806126" cy="135216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000"/>
              </a:lnSpc>
              <a:tabLst>
                <a:tab pos="2190750" algn="l"/>
              </a:tabLst>
            </a:pPr>
            <a:endParaRPr lang="ru-RU" sz="2000" b="1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Calibri"/>
              <a:cs typeface="Calibri"/>
            </a:endParaRPr>
          </a:p>
          <a:p>
            <a:pPr algn="ctr"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электронных переписных листов </a:t>
            </a:r>
          </a:p>
          <a:p>
            <a:pPr algn="ctr">
              <a:lnSpc>
                <a:spcPts val="2000"/>
              </a:lnSpc>
              <a:tabLst>
                <a:tab pos="2190750" algn="l"/>
              </a:tabLst>
            </a:pPr>
            <a:r>
              <a:rPr lang="ru-RU" sz="2000" b="1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на Едином портале государственных услуг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5443969" y="3470445"/>
            <a:ext cx="2809527" cy="359173"/>
          </a:xfrm>
          <a:prstGeom prst="triangle">
            <a:avLst>
              <a:gd name="adj" fmla="val 48055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rgbClr val="0070C0"/>
              </a:gs>
              <a:gs pos="100000">
                <a:srgbClr val="0070C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91048" y="1787317"/>
            <a:ext cx="2160240" cy="5363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САМОСТОЯТЕЛЬНОЕ ЗАПОЛНЕНИЕ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8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88" y="2155554"/>
            <a:ext cx="976583" cy="97658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535479" y="3801043"/>
            <a:ext cx="2795559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b="1" dirty="0" smtClean="0">
                <a:ln>
                  <a:noFill/>
                </a:ln>
                <a:solidFill>
                  <a:srgbClr val="0070C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Calibri"/>
              </a:rPr>
              <a:t>новый элемент Всероссийской переписи населения!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69671" y="4537997"/>
            <a:ext cx="2531616" cy="935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  <a:spcAft>
                <a:spcPts val="0"/>
              </a:spcAft>
              <a:tabLst>
                <a:tab pos="2190750" algn="l"/>
              </a:tabLst>
            </a:pPr>
            <a:r>
              <a:rPr lang="ru-RU" sz="2000" b="1" kern="1200" dirty="0">
                <a:solidFill>
                  <a:srgbClr val="262626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переписных листов на стационарном переписном участке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701410" y="4458567"/>
            <a:ext cx="539750" cy="539750"/>
            <a:chOff x="34773" y="5102875"/>
            <a:chExt cx="539750" cy="539750"/>
          </a:xfrm>
        </p:grpSpPr>
        <p:sp>
          <p:nvSpPr>
            <p:cNvPr id="30" name="Овал 29"/>
            <p:cNvSpPr/>
            <p:nvPr/>
          </p:nvSpPr>
          <p:spPr>
            <a:xfrm>
              <a:off x="34773" y="5102875"/>
              <a:ext cx="539750" cy="5397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1" name="Рисунок 30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78" y="5176552"/>
              <a:ext cx="357505" cy="357505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2379549" y="4827386"/>
            <a:ext cx="540000" cy="540000"/>
            <a:chOff x="980399" y="4582171"/>
            <a:chExt cx="540000" cy="540000"/>
          </a:xfrm>
        </p:grpSpPr>
        <p:sp>
          <p:nvSpPr>
            <p:cNvPr id="11" name="Овал 10"/>
            <p:cNvSpPr/>
            <p:nvPr/>
          </p:nvSpPr>
          <p:spPr>
            <a:xfrm>
              <a:off x="980399" y="4582171"/>
              <a:ext cx="540000" cy="54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Объект 30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879" y="4663401"/>
              <a:ext cx="392770" cy="37754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6907172" y="4908616"/>
            <a:ext cx="2088232" cy="1384361"/>
          </a:xfrm>
          <a:prstGeom prst="rect">
            <a:avLst/>
          </a:prstGeom>
          <a:blipFill dpi="0" rotWithShape="1">
            <a:blip r:embed="rId13"/>
            <a:srcRect/>
            <a:stretch>
              <a:fillRect t="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37721" y="5528550"/>
            <a:ext cx="1955239" cy="5265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ЗАПОЛНЕНИЕ ПЕРЕПИСЧИКОМ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04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330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P42_CinMV_</cp:lastModifiedBy>
  <cp:revision>32</cp:revision>
  <dcterms:modified xsi:type="dcterms:W3CDTF">2019-07-23T08:10:27Z</dcterms:modified>
</cp:coreProperties>
</file>