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32.jpg" ContentType="image/gif"/>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74" r:id="rId1"/>
    <p:sldMasterId id="2147483787" r:id="rId2"/>
  </p:sldMasterIdLst>
  <p:notesMasterIdLst>
    <p:notesMasterId r:id="rId28"/>
  </p:notesMasterIdLst>
  <p:sldIdLst>
    <p:sldId id="256" r:id="rId3"/>
    <p:sldId id="270" r:id="rId4"/>
    <p:sldId id="269" r:id="rId5"/>
    <p:sldId id="258" r:id="rId6"/>
    <p:sldId id="267" r:id="rId7"/>
    <p:sldId id="271" r:id="rId8"/>
    <p:sldId id="272" r:id="rId9"/>
    <p:sldId id="278" r:id="rId10"/>
    <p:sldId id="273" r:id="rId11"/>
    <p:sldId id="274" r:id="rId12"/>
    <p:sldId id="275" r:id="rId13"/>
    <p:sldId id="277" r:id="rId14"/>
    <p:sldId id="276" r:id="rId15"/>
    <p:sldId id="259" r:id="rId16"/>
    <p:sldId id="260" r:id="rId17"/>
    <p:sldId id="261" r:id="rId18"/>
    <p:sldId id="279" r:id="rId19"/>
    <p:sldId id="280" r:id="rId20"/>
    <p:sldId id="281" r:id="rId21"/>
    <p:sldId id="262" r:id="rId22"/>
    <p:sldId id="283" r:id="rId23"/>
    <p:sldId id="263" r:id="rId24"/>
    <p:sldId id="265" r:id="rId25"/>
    <p:sldId id="282" r:id="rId26"/>
    <p:sldId id="284" r:id="rId27"/>
  </p:sldIdLst>
  <p:sldSz cx="9144000" cy="6858000" type="screen4x3"/>
  <p:notesSz cx="7559675" cy="10691813"/>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BA817"/>
    <a:srgbClr val="ECC24A"/>
    <a:srgbClr val="2799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1" d="100"/>
          <a:sy n="111" d="100"/>
        </p:scale>
        <p:origin x="-1614"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3276600" cy="5349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4281488" y="0"/>
            <a:ext cx="3276600" cy="534988"/>
          </a:xfrm>
          <a:prstGeom prst="rect">
            <a:avLst/>
          </a:prstGeom>
        </p:spPr>
        <p:txBody>
          <a:bodyPr vert="horz" lIns="91440" tIns="45720" rIns="91440" bIns="45720" rtlCol="0"/>
          <a:lstStyle>
            <a:lvl1pPr algn="r">
              <a:defRPr sz="1200"/>
            </a:lvl1pPr>
          </a:lstStyle>
          <a:p>
            <a:fld id="{BAE954D9-60B7-48C3-B325-3709CA3A9EA9}" type="datetimeFigureOut">
              <a:rPr lang="ru-RU" smtClean="0"/>
              <a:t>29.11.2018</a:t>
            </a:fld>
            <a:endParaRPr lang="ru-RU"/>
          </a:p>
        </p:txBody>
      </p:sp>
      <p:sp>
        <p:nvSpPr>
          <p:cNvPr id="4" name="Образ слайда 3"/>
          <p:cNvSpPr>
            <a:spLocks noGrp="1" noRot="1" noChangeAspect="1"/>
          </p:cNvSpPr>
          <p:nvPr>
            <p:ph type="sldImg" idx="2"/>
          </p:nvPr>
        </p:nvSpPr>
        <p:spPr>
          <a:xfrm>
            <a:off x="1106488" y="801688"/>
            <a:ext cx="5346700" cy="401002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755650" y="5078413"/>
            <a:ext cx="6048375" cy="4811712"/>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10155238"/>
            <a:ext cx="3276600" cy="5349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4281488" y="10155238"/>
            <a:ext cx="3276600" cy="534987"/>
          </a:xfrm>
          <a:prstGeom prst="rect">
            <a:avLst/>
          </a:prstGeom>
        </p:spPr>
        <p:txBody>
          <a:bodyPr vert="horz" lIns="91440" tIns="45720" rIns="91440" bIns="45720" rtlCol="0" anchor="b"/>
          <a:lstStyle>
            <a:lvl1pPr algn="r">
              <a:defRPr sz="1200"/>
            </a:lvl1pPr>
          </a:lstStyle>
          <a:p>
            <a:fld id="{7745BD65-BA08-4813-8435-6FBC4DB87156}" type="slidenum">
              <a:rPr lang="ru-RU" smtClean="0"/>
              <a:t>‹#›</a:t>
            </a:fld>
            <a:endParaRPr lang="ru-RU"/>
          </a:p>
        </p:txBody>
      </p:sp>
    </p:spTree>
    <p:extLst>
      <p:ext uri="{BB962C8B-B14F-4D97-AF65-F5344CB8AC3E}">
        <p14:creationId xmlns:p14="http://schemas.microsoft.com/office/powerpoint/2010/main" val="3685690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745BD65-BA08-4813-8435-6FBC4DB87156}" type="slidenum">
              <a:rPr lang="ru-RU" smtClean="0"/>
              <a:t>16</a:t>
            </a:fld>
            <a:endParaRPr lang="ru-RU"/>
          </a:p>
        </p:txBody>
      </p:sp>
    </p:spTree>
    <p:extLst>
      <p:ext uri="{BB962C8B-B14F-4D97-AF65-F5344CB8AC3E}">
        <p14:creationId xmlns:p14="http://schemas.microsoft.com/office/powerpoint/2010/main" val="40157322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745BD65-BA08-4813-8435-6FBC4DB87156}" type="slidenum">
              <a:rPr lang="ru-RU" smtClean="0"/>
              <a:t>23</a:t>
            </a:fld>
            <a:endParaRPr lang="ru-RU"/>
          </a:p>
        </p:txBody>
      </p:sp>
    </p:spTree>
    <p:extLst>
      <p:ext uri="{BB962C8B-B14F-4D97-AF65-F5344CB8AC3E}">
        <p14:creationId xmlns:p14="http://schemas.microsoft.com/office/powerpoint/2010/main" val="32663592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C7131BFF-F7BC-4AAF-86CB-21C22C084D53}" type="datetimeFigureOut">
              <a:rPr lang="ru-RU" smtClean="0"/>
              <a:t>29.11.2018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0EE68B4-5E9A-4C8A-AB7C-540C79DD614C}" type="slidenum">
              <a:rPr lang="ru-RU" smtClean="0"/>
              <a:t>‹#›</a:t>
            </a:fld>
            <a:endParaRPr lang="ru-RU"/>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C7131BFF-F7BC-4AAF-86CB-21C22C084D53}" type="datetimeFigureOut">
              <a:rPr lang="ru-RU" smtClean="0"/>
              <a:t>29.11.2018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0EE68B4-5E9A-4C8A-AB7C-540C79DD614C}"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C7131BFF-F7BC-4AAF-86CB-21C22C084D53}" type="datetimeFigureOut">
              <a:rPr lang="ru-RU" smtClean="0"/>
              <a:t>29.11.2018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0EE68B4-5E9A-4C8A-AB7C-540C79DD614C}"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457200" y="274680"/>
            <a:ext cx="8229240" cy="1142640"/>
          </a:xfrm>
          <a:prstGeom prst="rect">
            <a:avLst/>
          </a:prstGeom>
        </p:spPr>
        <p:txBody>
          <a:bodyPr lIns="0" tIns="0" rIns="0" bIns="0" anchor="ctr"/>
          <a:lstStyle/>
          <a:p>
            <a:endParaRPr/>
          </a:p>
        </p:txBody>
      </p:sp>
      <p:sp>
        <p:nvSpPr>
          <p:cNvPr id="7" name="PlaceHolder 2"/>
          <p:cNvSpPr>
            <a:spLocks noGrp="1"/>
          </p:cNvSpPr>
          <p:nvPr>
            <p:ph type="subTitle"/>
          </p:nvPr>
        </p:nvSpPr>
        <p:spPr>
          <a:xfrm>
            <a:off x="457200" y="1600200"/>
            <a:ext cx="8229240" cy="4525560"/>
          </a:xfrm>
          <a:prstGeom prst="rect">
            <a:avLst/>
          </a:prstGeom>
        </p:spPr>
        <p:txBody>
          <a:bodyPr lIns="0" tIns="0" rIns="0" bIns="0" anchor="ctr"/>
          <a:lstStyle/>
          <a:p>
            <a:pPr algn="ct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pPr>
              <a:lnSpc>
                <a:spcPct val="100000"/>
              </a:lnSpc>
            </a:pPr>
            <a:r>
              <a:rPr lang="ru-RU" sz="1200" strike="noStrike" smtClean="0">
                <a:solidFill>
                  <a:srgbClr val="8B8B8B"/>
                </a:solidFill>
                <a:latin typeface="Calibri"/>
              </a:rPr>
              <a:t>8.11.18</a:t>
            </a:r>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pPr algn="r">
              <a:lnSpc>
                <a:spcPct val="100000"/>
              </a:lnSpc>
            </a:pPr>
            <a:fld id="{D1841FC5-7F5B-4F8C-A993-8EBE47E096DD}" type="slidenum">
              <a:rPr lang="ru-RU" sz="1200" strike="noStrike" smtClean="0">
                <a:solidFill>
                  <a:srgbClr val="8B8B8B"/>
                </a:solidFill>
                <a:latin typeface="Calibri"/>
              </a:rPr>
              <a:t>‹#›</a:t>
            </a:fld>
            <a:endParaRPr lang="ru-RU"/>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lnSpc>
                <a:spcPct val="100000"/>
              </a:lnSpc>
            </a:pPr>
            <a:r>
              <a:rPr lang="ru-RU" sz="1200" strike="noStrike" smtClean="0">
                <a:solidFill>
                  <a:srgbClr val="8B8B8B"/>
                </a:solidFill>
                <a:latin typeface="Calibri"/>
              </a:rPr>
              <a:t>8.11.18</a:t>
            </a:r>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pPr algn="r">
              <a:lnSpc>
                <a:spcPct val="100000"/>
              </a:lnSpc>
            </a:pPr>
            <a:fld id="{D1841FC5-7F5B-4F8C-A993-8EBE47E096DD}" type="slidenum">
              <a:rPr lang="ru-RU" sz="1200" strike="noStrike" smtClean="0">
                <a:solidFill>
                  <a:srgbClr val="8B8B8B"/>
                </a:solidFill>
                <a:latin typeface="Calibri"/>
              </a:rPr>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pPr>
              <a:lnSpc>
                <a:spcPct val="100000"/>
              </a:lnSpc>
            </a:pPr>
            <a:r>
              <a:rPr lang="ru-RU" sz="1200" strike="noStrike" smtClean="0">
                <a:solidFill>
                  <a:srgbClr val="8B8B8B"/>
                </a:solidFill>
                <a:latin typeface="Calibri"/>
              </a:rPr>
              <a:t>8.11.18</a:t>
            </a:r>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pPr algn="r">
              <a:lnSpc>
                <a:spcPct val="100000"/>
              </a:lnSpc>
            </a:pPr>
            <a:fld id="{D1841FC5-7F5B-4F8C-A993-8EBE47E096DD}" type="slidenum">
              <a:rPr lang="ru-RU" sz="1200" strike="noStrike" smtClean="0">
                <a:solidFill>
                  <a:srgbClr val="8B8B8B"/>
                </a:solidFill>
                <a:latin typeface="Calibri"/>
              </a:rPr>
              <a:t>‹#›</a:t>
            </a:fld>
            <a:endParaRPr lang="ru-RU"/>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lnSpc>
                <a:spcPct val="100000"/>
              </a:lnSpc>
            </a:pPr>
            <a:r>
              <a:rPr lang="ru-RU" sz="1200" strike="noStrike" smtClean="0">
                <a:solidFill>
                  <a:srgbClr val="8B8B8B"/>
                </a:solidFill>
                <a:latin typeface="Calibri"/>
              </a:rPr>
              <a:t>8.11.18</a:t>
            </a:r>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pPr algn="r">
              <a:lnSpc>
                <a:spcPct val="100000"/>
              </a:lnSpc>
            </a:pPr>
            <a:fld id="{D1841FC5-7F5B-4F8C-A993-8EBE47E096DD}" type="slidenum">
              <a:rPr lang="ru-RU" sz="1200" strike="noStrike" smtClean="0">
                <a:solidFill>
                  <a:srgbClr val="8B8B8B"/>
                </a:solidFill>
                <a:latin typeface="Calibri"/>
              </a:rPr>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smtClean="0"/>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pPr>
              <a:lnSpc>
                <a:spcPct val="100000"/>
              </a:lnSpc>
            </a:pPr>
            <a:r>
              <a:rPr lang="ru-RU" sz="1200" strike="noStrike" smtClean="0">
                <a:solidFill>
                  <a:srgbClr val="8B8B8B"/>
                </a:solidFill>
                <a:latin typeface="Calibri"/>
              </a:rPr>
              <a:t>8.11.18</a:t>
            </a:r>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pPr algn="r">
              <a:lnSpc>
                <a:spcPct val="100000"/>
              </a:lnSpc>
            </a:pPr>
            <a:fld id="{D1841FC5-7F5B-4F8C-A993-8EBE47E096DD}" type="slidenum">
              <a:rPr lang="ru-RU" sz="1200" strike="noStrike" smtClean="0">
                <a:solidFill>
                  <a:srgbClr val="8B8B8B"/>
                </a:solidFill>
                <a:latin typeface="Calibri"/>
              </a:rPr>
              <a:t>‹#›</a:t>
            </a:fld>
            <a:endParaRPr lang="ru-RU"/>
          </a:p>
        </p:txBody>
      </p:sp>
      <p:sp>
        <p:nvSpPr>
          <p:cNvPr id="10" name="Title 9"/>
          <p:cNvSpPr>
            <a:spLocks noGrp="1"/>
          </p:cNvSpPr>
          <p:nvPr>
            <p:ph type="title"/>
          </p:nvPr>
        </p:nvSpPr>
        <p:spPr/>
        <p:txBody>
          <a:body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pPr>
              <a:lnSpc>
                <a:spcPct val="100000"/>
              </a:lnSpc>
            </a:pPr>
            <a:r>
              <a:rPr lang="ru-RU" sz="1200" strike="noStrike" smtClean="0">
                <a:solidFill>
                  <a:srgbClr val="8B8B8B"/>
                </a:solidFill>
                <a:latin typeface="Calibri"/>
              </a:rPr>
              <a:t>8.11.18</a:t>
            </a:r>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pPr algn="r">
              <a:lnSpc>
                <a:spcPct val="100000"/>
              </a:lnSpc>
            </a:pPr>
            <a:fld id="{D1841FC5-7F5B-4F8C-A993-8EBE47E096DD}" type="slidenum">
              <a:rPr lang="ru-RU" sz="1200" strike="noStrike" smtClean="0">
                <a:solidFill>
                  <a:srgbClr val="8B8B8B"/>
                </a:solidFill>
                <a:latin typeface="Calibri"/>
              </a:rPr>
              <a:t>‹#›</a:t>
            </a:fld>
            <a:endParaRPr lang="ru-RU"/>
          </a:p>
        </p:txBody>
      </p:sp>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lnSpc>
                <a:spcPct val="100000"/>
              </a:lnSpc>
            </a:pPr>
            <a:r>
              <a:rPr lang="ru-RU" sz="1200" strike="noStrike" smtClean="0">
                <a:solidFill>
                  <a:srgbClr val="8B8B8B"/>
                </a:solidFill>
                <a:latin typeface="Calibri"/>
              </a:rPr>
              <a:t>8.11.18</a:t>
            </a:r>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pPr algn="r">
              <a:lnSpc>
                <a:spcPct val="100000"/>
              </a:lnSpc>
            </a:pPr>
            <a:fld id="{D1841FC5-7F5B-4F8C-A993-8EBE47E096DD}" type="slidenum">
              <a:rPr lang="ru-RU" sz="1200" strike="noStrike" smtClean="0">
                <a:solidFill>
                  <a:srgbClr val="8B8B8B"/>
                </a:solidFill>
                <a:latin typeface="Calibri"/>
              </a:rPr>
              <a:t>‹#›</a:t>
            </a:fld>
            <a:endParaRPr lang="ru-RU"/>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7131BFF-F7BC-4AAF-86CB-21C22C084D53}" type="datetimeFigureOut">
              <a:rPr lang="ru-RU" smtClean="0"/>
              <a:t>29.11.2018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0EE68B4-5E9A-4C8A-AB7C-540C79DD614C}" type="slidenum">
              <a:rPr lang="ru-RU" smtClean="0"/>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pPr>
              <a:lnSpc>
                <a:spcPct val="100000"/>
              </a:lnSpc>
            </a:pPr>
            <a:r>
              <a:rPr lang="ru-RU" sz="1200" strike="noStrike" smtClean="0">
                <a:solidFill>
                  <a:srgbClr val="8B8B8B"/>
                </a:solidFill>
                <a:latin typeface="Calibri"/>
              </a:rPr>
              <a:t>8.11.18</a:t>
            </a:r>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pPr algn="r">
              <a:lnSpc>
                <a:spcPct val="100000"/>
              </a:lnSpc>
            </a:pPr>
            <a:fld id="{D1841FC5-7F5B-4F8C-A993-8EBE47E096DD}" type="slidenum">
              <a:rPr lang="ru-RU" sz="1200" strike="noStrike" smtClean="0">
                <a:solidFill>
                  <a:srgbClr val="8B8B8B"/>
                </a:solidFill>
                <a:latin typeface="Calibri"/>
              </a:rPr>
              <a:t>‹#›</a:t>
            </a:fld>
            <a:endParaRPr lang="ru-RU"/>
          </a:p>
        </p:txBody>
      </p:sp>
    </p:spTree>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pPr>
              <a:lnSpc>
                <a:spcPct val="100000"/>
              </a:lnSpc>
            </a:pPr>
            <a:r>
              <a:rPr lang="ru-RU" sz="1200" strike="noStrike" smtClean="0">
                <a:solidFill>
                  <a:srgbClr val="8B8B8B"/>
                </a:solidFill>
                <a:latin typeface="Calibri"/>
              </a:rPr>
              <a:t>8.11.18</a:t>
            </a:r>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pPr algn="r">
              <a:lnSpc>
                <a:spcPct val="100000"/>
              </a:lnSpc>
            </a:pPr>
            <a:fld id="{D1841FC5-7F5B-4F8C-A993-8EBE47E096DD}" type="slidenum">
              <a:rPr lang="ru-RU" sz="1200" strike="noStrike" smtClean="0">
                <a:solidFill>
                  <a:srgbClr val="8B8B8B"/>
                </a:solidFill>
                <a:latin typeface="Calibri"/>
              </a:rPr>
              <a:t>‹#›</a:t>
            </a:fld>
            <a:endParaRPr lang="ru-RU"/>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pPr>
              <a:lnSpc>
                <a:spcPct val="100000"/>
              </a:lnSpc>
            </a:pPr>
            <a:r>
              <a:rPr lang="ru-RU" sz="1200" strike="noStrike" smtClean="0">
                <a:solidFill>
                  <a:srgbClr val="8B8B8B"/>
                </a:solidFill>
                <a:latin typeface="Calibri"/>
              </a:rPr>
              <a:t>8.11.18</a:t>
            </a:r>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pPr algn="r">
              <a:lnSpc>
                <a:spcPct val="100000"/>
              </a:lnSpc>
            </a:pPr>
            <a:fld id="{D1841FC5-7F5B-4F8C-A993-8EBE47E096DD}" type="slidenum">
              <a:rPr lang="ru-RU" sz="1200" strike="noStrike" smtClean="0">
                <a:solidFill>
                  <a:srgbClr val="8B8B8B"/>
                </a:solidFill>
                <a:latin typeface="Calibri"/>
              </a:rPr>
              <a:t>‹#›</a:t>
            </a:fld>
            <a:endParaRPr lang="ru-RU"/>
          </a:p>
        </p:txBody>
      </p:sp>
    </p:spTree>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pPr>
              <a:lnSpc>
                <a:spcPct val="100000"/>
              </a:lnSpc>
            </a:pPr>
            <a:r>
              <a:rPr lang="ru-RU" sz="1200" strike="noStrike" smtClean="0">
                <a:solidFill>
                  <a:srgbClr val="8B8B8B"/>
                </a:solidFill>
                <a:latin typeface="Calibri"/>
              </a:rPr>
              <a:t>8.11.18</a:t>
            </a:r>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pPr algn="r">
              <a:lnSpc>
                <a:spcPct val="100000"/>
              </a:lnSpc>
            </a:pPr>
            <a:fld id="{D1841FC5-7F5B-4F8C-A993-8EBE47E096DD}" type="slidenum">
              <a:rPr lang="ru-RU" sz="1200" strike="noStrike" smtClean="0">
                <a:solidFill>
                  <a:srgbClr val="8B8B8B"/>
                </a:solidFill>
                <a:latin typeface="Calibri"/>
              </a:rPr>
              <a:t>‹#›</a:t>
            </a:fld>
            <a:endParaRPr lang="ru-RU"/>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C7131BFF-F7BC-4AAF-86CB-21C22C084D53}" type="datetimeFigureOut">
              <a:rPr lang="ru-RU" smtClean="0"/>
              <a:t>29.11.2018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0EE68B4-5E9A-4C8A-AB7C-540C79DD614C}"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7131BFF-F7BC-4AAF-86CB-21C22C084D53}" type="datetimeFigureOut">
              <a:rPr lang="ru-RU" smtClean="0"/>
              <a:t>29.11.2018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F0EE68B4-5E9A-4C8A-AB7C-540C79DD614C}" type="slidenum">
              <a:rPr lang="ru-RU" smtClean="0"/>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smtClean="0"/>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C7131BFF-F7BC-4AAF-86CB-21C22C084D53}" type="datetimeFigureOut">
              <a:rPr lang="ru-RU" smtClean="0"/>
              <a:t>29.11.2018</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F0EE68B4-5E9A-4C8A-AB7C-540C79DD614C}" type="slidenum">
              <a:rPr lang="ru-RU" smtClean="0"/>
              <a:t>‹#›</a:t>
            </a:fld>
            <a:endParaRPr lang="ru-RU"/>
          </a:p>
        </p:txBody>
      </p:sp>
      <p:sp>
        <p:nvSpPr>
          <p:cNvPr id="10" name="Title 9"/>
          <p:cNvSpPr>
            <a:spLocks noGrp="1"/>
          </p:cNvSpPr>
          <p:nvPr>
            <p:ph type="title"/>
          </p:nvPr>
        </p:nvSpPr>
        <p:spPr/>
        <p:txBody>
          <a:body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C7131BFF-F7BC-4AAF-86CB-21C22C084D53}" type="datetimeFigureOut">
              <a:rPr lang="ru-RU" smtClean="0"/>
              <a:t>29.11.2018</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F0EE68B4-5E9A-4C8A-AB7C-540C79DD614C}"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131BFF-F7BC-4AAF-86CB-21C22C084D53}" type="datetimeFigureOut">
              <a:rPr lang="ru-RU" smtClean="0"/>
              <a:t>29.11.2018</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F0EE68B4-5E9A-4C8A-AB7C-540C79DD614C}"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C7131BFF-F7BC-4AAF-86CB-21C22C084D53}" type="datetimeFigureOut">
              <a:rPr lang="ru-RU" smtClean="0"/>
              <a:t>29.11.2018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F0EE68B4-5E9A-4C8A-AB7C-540C79DD614C}"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C7131BFF-F7BC-4AAF-86CB-21C22C084D53}" type="datetimeFigureOut">
              <a:rPr lang="ru-RU" smtClean="0"/>
              <a:t>29.11.2018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F0EE68B4-5E9A-4C8A-AB7C-540C79DD614C}" type="slidenum">
              <a:rPr lang="ru-RU" smtClean="0"/>
              <a:t>‹#›</a:t>
            </a:fld>
            <a:endParaRPr lang="ru-RU"/>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C7131BFF-F7BC-4AAF-86CB-21C22C084D53}" type="datetimeFigureOut">
              <a:rPr lang="ru-RU" smtClean="0"/>
              <a:t>29.11.2018</a:t>
            </a:fld>
            <a:endParaRPr lang="ru-RU"/>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F0EE68B4-5E9A-4C8A-AB7C-540C79DD614C}"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pPr>
              <a:lnSpc>
                <a:spcPct val="100000"/>
              </a:lnSpc>
            </a:pPr>
            <a:r>
              <a:rPr lang="ru-RU" sz="1200" strike="noStrike" smtClean="0">
                <a:solidFill>
                  <a:srgbClr val="8B8B8B"/>
                </a:solidFill>
                <a:latin typeface="Calibri"/>
              </a:rPr>
              <a:t>8.11.18</a:t>
            </a:r>
            <a:endParaRPr lang="ru-RU"/>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pPr algn="r">
              <a:lnSpc>
                <a:spcPct val="100000"/>
              </a:lnSpc>
            </a:pPr>
            <a:fld id="{D1841FC5-7F5B-4F8C-A993-8EBE47E096DD}" type="slidenum">
              <a:rPr lang="ru-RU" sz="1200" strike="noStrike" smtClean="0">
                <a:solidFill>
                  <a:srgbClr val="8B8B8B"/>
                </a:solidFill>
                <a:latin typeface="Calibri"/>
              </a:rPr>
              <a:t>‹#›</a:t>
            </a:fld>
            <a:endParaRPr lang="ru-RU"/>
          </a:p>
        </p:txBody>
      </p:sp>
    </p:spTree>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slide" Target="slide3.xml"/></Relationships>
</file>

<file path=ppt/slides/_rels/slide14.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png"/><Relationship Id="rId1" Type="http://schemas.openxmlformats.org/officeDocument/2006/relationships/slideLayout" Target="../slideLayouts/slideLayout19.xml"/><Relationship Id="rId4" Type="http://schemas.openxmlformats.org/officeDocument/2006/relationships/image" Target="../media/image19.gif"/></Relationships>
</file>

<file path=ppt/slides/_rels/slide15.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gif"/><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1.xml"/><Relationship Id="rId3" Type="http://schemas.microsoft.com/office/2007/relationships/media" Target="../media/media2.mp3"/><Relationship Id="rId7" Type="http://schemas.openxmlformats.org/officeDocument/2006/relationships/slideLayout" Target="../slideLayouts/slideLayout19.xml"/><Relationship Id="rId12" Type="http://schemas.openxmlformats.org/officeDocument/2006/relationships/image" Target="../media/image26.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25.jpeg"/><Relationship Id="rId5" Type="http://schemas.microsoft.com/office/2007/relationships/media" Target="../media/media3.mp3"/><Relationship Id="rId10" Type="http://schemas.openxmlformats.org/officeDocument/2006/relationships/image" Target="../media/image24.png"/><Relationship Id="rId4" Type="http://schemas.openxmlformats.org/officeDocument/2006/relationships/audio" Target="../media/media2.mp3"/><Relationship Id="rId9" Type="http://schemas.openxmlformats.org/officeDocument/2006/relationships/image" Target="../media/image23.png"/></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8.jp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slide" Target="slide3.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slide" Target="slide3.xml"/><Relationship Id="rId5" Type="http://schemas.openxmlformats.org/officeDocument/2006/relationships/image" Target="../media/image34.jpeg"/><Relationship Id="rId4" Type="http://schemas.openxmlformats.org/officeDocument/2006/relationships/image" Target="../media/image33.jpg"/></Relationships>
</file>

<file path=ppt/slides/_rels/slide24.xml.rels><?xml version="1.0" encoding="UTF-8" standalone="yes"?>
<Relationships xmlns="http://schemas.openxmlformats.org/package/2006/relationships"><Relationship Id="rId3" Type="http://schemas.microsoft.com/office/2007/relationships/media" Target="../media/media3.mp3"/><Relationship Id="rId7" Type="http://schemas.openxmlformats.org/officeDocument/2006/relationships/slide" Target="slide3.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4.png"/><Relationship Id="rId5" Type="http://schemas.openxmlformats.org/officeDocument/2006/relationships/slideLayout" Target="../slideLayouts/slideLayout19.xml"/><Relationship Id="rId4" Type="http://schemas.openxmlformats.org/officeDocument/2006/relationships/audio" Target="../media/media3.mp3"/></Relationships>
</file>

<file path=ppt/slides/_rels/slide25.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jp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15.xml"/><Relationship Id="rId18" Type="http://schemas.openxmlformats.org/officeDocument/2006/relationships/slide" Target="slide20.xml"/><Relationship Id="rId3" Type="http://schemas.openxmlformats.org/officeDocument/2006/relationships/slide" Target="slide5.xml"/><Relationship Id="rId21" Type="http://schemas.openxmlformats.org/officeDocument/2006/relationships/slide" Target="slide23.xml"/><Relationship Id="rId7" Type="http://schemas.openxmlformats.org/officeDocument/2006/relationships/slide" Target="slide9.xml"/><Relationship Id="rId12" Type="http://schemas.openxmlformats.org/officeDocument/2006/relationships/slide" Target="slide14.xml"/><Relationship Id="rId17" Type="http://schemas.openxmlformats.org/officeDocument/2006/relationships/slide" Target="slide19.xml"/><Relationship Id="rId2" Type="http://schemas.openxmlformats.org/officeDocument/2006/relationships/slide" Target="slide4.xml"/><Relationship Id="rId16" Type="http://schemas.openxmlformats.org/officeDocument/2006/relationships/slide" Target="slide18.xml"/><Relationship Id="rId20" Type="http://schemas.openxmlformats.org/officeDocument/2006/relationships/slide" Target="slide22.xml"/><Relationship Id="rId1" Type="http://schemas.openxmlformats.org/officeDocument/2006/relationships/slideLayout" Target="../slideLayouts/slideLayout12.xml"/><Relationship Id="rId6" Type="http://schemas.openxmlformats.org/officeDocument/2006/relationships/slide" Target="slide8.xml"/><Relationship Id="rId11" Type="http://schemas.openxmlformats.org/officeDocument/2006/relationships/slide" Target="slide13.xml"/><Relationship Id="rId5" Type="http://schemas.openxmlformats.org/officeDocument/2006/relationships/slide" Target="slide7.xml"/><Relationship Id="rId15" Type="http://schemas.openxmlformats.org/officeDocument/2006/relationships/slide" Target="slide17.xml"/><Relationship Id="rId10" Type="http://schemas.openxmlformats.org/officeDocument/2006/relationships/slide" Target="slide12.xml"/><Relationship Id="rId19" Type="http://schemas.openxmlformats.org/officeDocument/2006/relationships/slide" Target="slide21.xml"/><Relationship Id="rId4" Type="http://schemas.openxmlformats.org/officeDocument/2006/relationships/slide" Target="slide6.xml"/><Relationship Id="rId9" Type="http://schemas.openxmlformats.org/officeDocument/2006/relationships/slide" Target="slide11.xml"/><Relationship Id="rId14" Type="http://schemas.openxmlformats.org/officeDocument/2006/relationships/slide" Target="slide16.xml"/><Relationship Id="rId22" Type="http://schemas.openxmlformats.org/officeDocument/2006/relationships/slide" Target="slide24.xml"/></Relationships>
</file>

<file path=ppt/slides/_rels/slide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Layout" Target="../slideLayouts/slideLayout19.xml"/><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peg"/><Relationship Id="rId4" Type="http://schemas.openxmlformats.org/officeDocument/2006/relationships/image" Target="../media/image6.jpg"/><Relationship Id="rId9" Type="http://schemas.openxmlformats.org/officeDocument/2006/relationships/image" Target="../media/image11.jpg"/></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CustomShape 1"/>
          <p:cNvSpPr/>
          <p:nvPr/>
        </p:nvSpPr>
        <p:spPr>
          <a:xfrm>
            <a:off x="2288520" y="2044080"/>
            <a:ext cx="4566960" cy="1554840"/>
          </a:xfrm>
          <a:prstGeom prst="rect">
            <a:avLst/>
          </a:prstGeom>
          <a:noFill/>
          <a:ln>
            <a:noFill/>
          </a:ln>
        </p:spPr>
        <p:style>
          <a:lnRef idx="0">
            <a:scrgbClr r="0" g="0" b="0"/>
          </a:lnRef>
          <a:fillRef idx="0">
            <a:scrgbClr r="0" g="0" b="0"/>
          </a:fillRef>
          <a:effectRef idx="0">
            <a:scrgbClr r="0" g="0" b="0"/>
          </a:effectRef>
          <a:fontRef idx="minor"/>
        </p:style>
        <p:txBody>
          <a:bodyPr wrap="none"/>
          <a:lstStyle/>
          <a:p>
            <a:pPr algn="ctr">
              <a:lnSpc>
                <a:spcPct val="100000"/>
              </a:lnSpc>
            </a:pPr>
            <a:r>
              <a:rPr lang="ru-RU" sz="9600" b="1" strike="noStrike" dirty="0" smtClean="0">
                <a:solidFill>
                  <a:srgbClr val="558ED5"/>
                </a:solidFill>
                <a:latin typeface="Calibri"/>
              </a:rPr>
              <a:t> </a:t>
            </a:r>
            <a:endParaRPr dirty="0"/>
          </a:p>
        </p:txBody>
      </p:sp>
      <p:sp>
        <p:nvSpPr>
          <p:cNvPr id="2" name="Прямоугольник 1"/>
          <p:cNvSpPr/>
          <p:nvPr/>
        </p:nvSpPr>
        <p:spPr>
          <a:xfrm>
            <a:off x="2762850" y="2332536"/>
            <a:ext cx="3618299" cy="1569660"/>
          </a:xfrm>
          <a:prstGeom prst="rect">
            <a:avLst/>
          </a:prstGeom>
          <a:noFill/>
        </p:spPr>
        <p:txBody>
          <a:bodyPr wrap="none" lIns="91440" tIns="45720" rIns="91440" bIns="45720">
            <a:spAutoFit/>
          </a:bodyPr>
          <a:lstStyle/>
          <a:p>
            <a:pPr algn="ctr"/>
            <a:r>
              <a:rPr lang="ru-RU" sz="9600" b="1" cap="none" spc="0" dirty="0" smtClean="0">
                <a:ln w="10541" cmpd="sng">
                  <a:solidFill>
                    <a:schemeClr val="accent1">
                      <a:shade val="88000"/>
                      <a:satMod val="110000"/>
                    </a:schemeClr>
                  </a:solidFill>
                  <a:prstDash val="solid"/>
                </a:ln>
                <a:solidFill>
                  <a:schemeClr val="bg2">
                    <a:lumMod val="75000"/>
                  </a:schemeClr>
                </a:solidFill>
                <a:effectLst/>
              </a:rPr>
              <a:t>РИТМ</a:t>
            </a:r>
            <a:endParaRPr lang="ru-RU" sz="9600" b="1" cap="none" spc="0" dirty="0">
              <a:ln w="10541" cmpd="sng">
                <a:solidFill>
                  <a:schemeClr val="accent1">
                    <a:shade val="88000"/>
                    <a:satMod val="110000"/>
                  </a:schemeClr>
                </a:solidFill>
                <a:prstDash val="solid"/>
              </a:ln>
              <a:solidFill>
                <a:schemeClr val="bg2">
                  <a:lumMod val="75000"/>
                </a:schemeClr>
              </a:solidFill>
              <a:effectLst/>
            </a:endParaRPr>
          </a:p>
        </p:txBody>
      </p:sp>
      <p:sp>
        <p:nvSpPr>
          <p:cNvPr id="3" name="TextBox 2"/>
          <p:cNvSpPr txBox="1"/>
          <p:nvPr/>
        </p:nvSpPr>
        <p:spPr>
          <a:xfrm>
            <a:off x="1187624" y="4221088"/>
            <a:ext cx="6696744" cy="1354217"/>
          </a:xfrm>
          <a:prstGeom prst="rect">
            <a:avLst/>
          </a:prstGeom>
          <a:noFill/>
        </p:spPr>
        <p:txBody>
          <a:bodyPr wrap="square" rtlCol="0">
            <a:spAutoFit/>
          </a:bodyPr>
          <a:lstStyle/>
          <a:p>
            <a:pPr algn="ctr"/>
            <a:r>
              <a:rPr lang="ru-RU" sz="2800" b="1" i="1" dirty="0" smtClean="0">
                <a:solidFill>
                  <a:schemeClr val="accent1">
                    <a:lumMod val="75000"/>
                  </a:schemeClr>
                </a:solidFill>
              </a:rPr>
              <a:t>Петрова Алена Олеговна</a:t>
            </a:r>
          </a:p>
          <a:p>
            <a:pPr algn="ctr"/>
            <a:r>
              <a:rPr lang="ru-RU" i="1" dirty="0" smtClean="0">
                <a:solidFill>
                  <a:schemeClr val="accent1">
                    <a:lumMod val="75000"/>
                  </a:schemeClr>
                </a:solidFill>
              </a:rPr>
              <a:t>педагог дополнительного образования</a:t>
            </a:r>
          </a:p>
          <a:p>
            <a:pPr algn="ctr"/>
            <a:r>
              <a:rPr lang="ru-RU" i="1" dirty="0" smtClean="0">
                <a:solidFill>
                  <a:schemeClr val="accent1">
                    <a:lumMod val="75000"/>
                  </a:schemeClr>
                </a:solidFill>
              </a:rPr>
              <a:t>МБОУ ДО «Городской Дворец детского (юношеского) творчества им. Н.К. Крупской»</a:t>
            </a:r>
            <a:endParaRPr lang="ru-RU" i="1" dirty="0">
              <a:solidFill>
                <a:schemeClr val="accent1">
                  <a:lumMod val="75000"/>
                </a:schemeClr>
              </a:solidFill>
            </a:endParaRPr>
          </a:p>
        </p:txBody>
      </p:sp>
      <p:sp>
        <p:nvSpPr>
          <p:cNvPr id="4" name="TextBox 3"/>
          <p:cNvSpPr txBox="1"/>
          <p:nvPr/>
        </p:nvSpPr>
        <p:spPr>
          <a:xfrm>
            <a:off x="0" y="5966640"/>
            <a:ext cx="9144000" cy="461665"/>
          </a:xfrm>
          <a:prstGeom prst="rect">
            <a:avLst/>
          </a:prstGeom>
          <a:noFill/>
        </p:spPr>
        <p:txBody>
          <a:bodyPr wrap="square" rtlCol="0">
            <a:spAutoFit/>
          </a:bodyPr>
          <a:lstStyle/>
          <a:p>
            <a:pPr algn="ctr"/>
            <a:r>
              <a:rPr lang="ru-RU" sz="2400" b="1" dirty="0" smtClean="0">
                <a:solidFill>
                  <a:schemeClr val="accent1">
                    <a:lumMod val="75000"/>
                  </a:schemeClr>
                </a:solidFill>
              </a:rPr>
              <a:t>2018</a:t>
            </a:r>
            <a:endParaRPr lang="ru-RU" sz="2400" b="1" dirty="0">
              <a:solidFill>
                <a:schemeClr val="accent1">
                  <a:lumMod val="75000"/>
                </a:schemeClr>
              </a:solidFill>
            </a:endParaRP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2872" y="279489"/>
            <a:ext cx="1966248" cy="1872208"/>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42725" y="3129046"/>
            <a:ext cx="2612156" cy="410607"/>
          </a:xfrm>
          <a:prstGeom prst="rect">
            <a:avLst/>
          </a:prstGeom>
          <a:noFill/>
        </p:spPr>
        <p:txBody>
          <a:bodyPr wrap="square" rtlCol="0">
            <a:spAutoFit/>
          </a:bodyPr>
          <a:lstStyle/>
          <a:p>
            <a:pPr algn="ctr"/>
            <a:r>
              <a:rPr lang="ru-RU" i="1" dirty="0" smtClean="0">
                <a:solidFill>
                  <a:srgbClr val="0070C0"/>
                </a:solidFill>
              </a:rPr>
              <a:t> </a:t>
            </a:r>
            <a:endParaRPr lang="ru-RU" i="1" dirty="0">
              <a:solidFill>
                <a:srgbClr val="0070C0"/>
              </a:solidFill>
            </a:endParaRPr>
          </a:p>
        </p:txBody>
      </p:sp>
      <p:sp>
        <p:nvSpPr>
          <p:cNvPr id="7" name="TextBox 6"/>
          <p:cNvSpPr txBox="1"/>
          <p:nvPr/>
        </p:nvSpPr>
        <p:spPr>
          <a:xfrm>
            <a:off x="493491" y="260648"/>
            <a:ext cx="8148601" cy="707886"/>
          </a:xfrm>
          <a:prstGeom prst="rect">
            <a:avLst/>
          </a:prstGeom>
          <a:noFill/>
        </p:spPr>
        <p:txBody>
          <a:bodyPr wrap="square" rtlCol="0">
            <a:spAutoFit/>
          </a:bodyPr>
          <a:lstStyle/>
          <a:p>
            <a:pPr algn="ctr"/>
            <a:r>
              <a:rPr lang="ru-RU" sz="4000" i="1" dirty="0" smtClean="0">
                <a:solidFill>
                  <a:srgbClr val="0070C0"/>
                </a:solidFill>
              </a:rPr>
              <a:t>Музыка</a:t>
            </a:r>
            <a:r>
              <a:rPr lang="ru-RU" dirty="0" smtClean="0">
                <a:solidFill>
                  <a:srgbClr val="0070C0"/>
                </a:solidFill>
              </a:rPr>
              <a:t> </a:t>
            </a:r>
            <a:endParaRPr lang="ru-RU" dirty="0">
              <a:solidFill>
                <a:srgbClr val="0070C0"/>
              </a:solidFill>
            </a:endParaRPr>
          </a:p>
        </p:txBody>
      </p:sp>
      <p:pic>
        <p:nvPicPr>
          <p:cNvPr id="10" name="Рисунок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6855" y="3861048"/>
            <a:ext cx="6217933" cy="2694437"/>
          </a:xfrm>
          <a:prstGeom prst="rect">
            <a:avLst/>
          </a:prstGeom>
        </p:spPr>
      </p:pic>
      <p:sp>
        <p:nvSpPr>
          <p:cNvPr id="12" name="Прямоугольник 11"/>
          <p:cNvSpPr/>
          <p:nvPr/>
        </p:nvSpPr>
        <p:spPr>
          <a:xfrm>
            <a:off x="436856" y="1052736"/>
            <a:ext cx="8167592" cy="2677656"/>
          </a:xfrm>
          <a:prstGeom prst="rect">
            <a:avLst/>
          </a:prstGeom>
        </p:spPr>
        <p:txBody>
          <a:bodyPr wrap="square">
            <a:spAutoFit/>
          </a:bodyPr>
          <a:lstStyle/>
          <a:p>
            <a:r>
              <a:rPr lang="ru-RU" sz="2400" i="1" dirty="0" smtClean="0">
                <a:solidFill>
                  <a:srgbClr val="0070C0"/>
                </a:solidFill>
              </a:rPr>
              <a:t>Все имеет свой ритм. Наше сердце- сердечный ритм. Есть суточный ритм - смена дня и ночи</a:t>
            </a:r>
            <a:r>
              <a:rPr lang="ru-RU" sz="2400" i="1" dirty="0">
                <a:solidFill>
                  <a:srgbClr val="0070C0"/>
                </a:solidFill>
              </a:rPr>
              <a:t>.</a:t>
            </a:r>
            <a:r>
              <a:rPr lang="ru-RU" sz="2400" i="1" dirty="0" smtClean="0">
                <a:solidFill>
                  <a:srgbClr val="0070C0"/>
                </a:solidFill>
              </a:rPr>
              <a:t> </a:t>
            </a:r>
            <a:r>
              <a:rPr lang="ru-RU" sz="2400" i="1" dirty="0">
                <a:solidFill>
                  <a:srgbClr val="0070C0"/>
                </a:solidFill>
              </a:rPr>
              <a:t>С</a:t>
            </a:r>
            <a:r>
              <a:rPr lang="ru-RU" sz="2400" i="1" dirty="0" smtClean="0">
                <a:solidFill>
                  <a:srgbClr val="0070C0"/>
                </a:solidFill>
              </a:rPr>
              <a:t>мена времен года - это ритм планеты. В музыке тоже есть ритм. И так как музыка состоит из нот разной длительности, то музыкальный  ритм - это равномерное чередование коротких  и длинных звуков.</a:t>
            </a:r>
            <a:endParaRPr lang="ru-RU" sz="2400" i="1" dirty="0">
              <a:solidFill>
                <a:srgbClr val="0070C0"/>
              </a:solidFill>
            </a:endParaRPr>
          </a:p>
        </p:txBody>
      </p:sp>
      <p:pic>
        <p:nvPicPr>
          <p:cNvPr id="13" name="Рисунок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7333" y="3059880"/>
            <a:ext cx="2581275" cy="3333750"/>
          </a:xfrm>
          <a:prstGeom prst="rect">
            <a:avLst/>
          </a:prstGeom>
        </p:spPr>
      </p:pic>
      <p:sp>
        <p:nvSpPr>
          <p:cNvPr id="14" name="Управляющая кнопка: далее 13">
            <a:hlinkClick r:id="" action="ppaction://hlinkshowjump?jump=nextslide" highlightClick="1"/>
          </p:cNvPr>
          <p:cNvSpPr/>
          <p:nvPr/>
        </p:nvSpPr>
        <p:spPr>
          <a:xfrm>
            <a:off x="8610466" y="6330318"/>
            <a:ext cx="391422" cy="357058"/>
          </a:xfrm>
          <a:prstGeom prst="actionButtonForwardNext">
            <a:avLst/>
          </a:prstGeom>
          <a:solidFill>
            <a:srgbClr val="FFFF00"/>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498984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rotWithShape="1">
          <a:blip r:embed="rId2">
            <a:extLst>
              <a:ext uri="{28A0092B-C50C-407E-A947-70E740481C1C}">
                <a14:useLocalDpi xmlns:a14="http://schemas.microsoft.com/office/drawing/2010/main" val="0"/>
              </a:ext>
            </a:extLst>
          </a:blip>
          <a:srcRect r="5783" b="5462"/>
          <a:stretch/>
        </p:blipFill>
        <p:spPr>
          <a:xfrm>
            <a:off x="323528" y="416861"/>
            <a:ext cx="2808312" cy="3262427"/>
          </a:xfrm>
          <a:prstGeom prst="rect">
            <a:avLst/>
          </a:prstGeom>
          <a:ln>
            <a:solidFill>
              <a:schemeClr val="bg2">
                <a:lumMod val="75000"/>
              </a:schemeClr>
            </a:solidFill>
          </a:ln>
          <a:effectLst>
            <a:outerShdw blurRad="50800" dist="38100" dir="2700000" algn="tl" rotWithShape="0">
              <a:prstClr val="black">
                <a:alpha val="40000"/>
              </a:prstClr>
            </a:outerShdw>
          </a:effectLst>
        </p:spPr>
      </p:pic>
      <p:sp>
        <p:nvSpPr>
          <p:cNvPr id="7" name="Объект 6"/>
          <p:cNvSpPr txBox="1">
            <a:spLocks noGrp="1"/>
          </p:cNvSpPr>
          <p:nvPr>
            <p:ph sz="quarter" idx="13"/>
          </p:nvPr>
        </p:nvSpPr>
        <p:spPr>
          <a:xfrm>
            <a:off x="3635896" y="260648"/>
            <a:ext cx="4051920" cy="707886"/>
          </a:xfrm>
          <a:prstGeom prst="rect">
            <a:avLst/>
          </a:prstGeom>
          <a:noFill/>
        </p:spPr>
        <p:txBody>
          <a:bodyPr wrap="square" rtlCol="0">
            <a:spAutoFit/>
          </a:bodyPr>
          <a:lstStyle/>
          <a:p>
            <a:pPr marL="45720" indent="0" algn="ctr">
              <a:buNone/>
            </a:pPr>
            <a:r>
              <a:rPr lang="ru-RU" sz="4000" i="1" dirty="0" smtClean="0">
                <a:solidFill>
                  <a:srgbClr val="0070C0"/>
                </a:solidFill>
              </a:rPr>
              <a:t>Танец</a:t>
            </a:r>
            <a:r>
              <a:rPr lang="ru-RU" dirty="0" smtClean="0">
                <a:solidFill>
                  <a:srgbClr val="0070C0"/>
                </a:solidFill>
              </a:rPr>
              <a:t> </a:t>
            </a:r>
            <a:endParaRPr lang="ru-RU" dirty="0">
              <a:solidFill>
                <a:srgbClr val="0070C0"/>
              </a:solidFill>
            </a:endParaRPr>
          </a:p>
        </p:txBody>
      </p:sp>
      <p:sp>
        <p:nvSpPr>
          <p:cNvPr id="2" name="Прямоугольник 1"/>
          <p:cNvSpPr/>
          <p:nvPr/>
        </p:nvSpPr>
        <p:spPr>
          <a:xfrm>
            <a:off x="3635896" y="1196752"/>
            <a:ext cx="4572000" cy="646331"/>
          </a:xfrm>
          <a:prstGeom prst="rect">
            <a:avLst/>
          </a:prstGeom>
        </p:spPr>
        <p:txBody>
          <a:bodyPr>
            <a:spAutoFit/>
          </a:bodyPr>
          <a:lstStyle/>
          <a:p>
            <a:r>
              <a:rPr lang="ru-RU" dirty="0"/>
              <a:t/>
            </a:r>
            <a:br>
              <a:rPr lang="ru-RU" dirty="0"/>
            </a:br>
            <a:endParaRPr lang="ru-RU" dirty="0"/>
          </a:p>
        </p:txBody>
      </p:sp>
      <p:sp>
        <p:nvSpPr>
          <p:cNvPr id="3" name="Прямоугольник 2"/>
          <p:cNvSpPr/>
          <p:nvPr/>
        </p:nvSpPr>
        <p:spPr>
          <a:xfrm>
            <a:off x="3419872" y="1242918"/>
            <a:ext cx="5387538" cy="2308324"/>
          </a:xfrm>
          <a:prstGeom prst="rect">
            <a:avLst/>
          </a:prstGeom>
        </p:spPr>
        <p:txBody>
          <a:bodyPr wrap="square">
            <a:spAutoFit/>
          </a:bodyPr>
          <a:lstStyle/>
          <a:p>
            <a:r>
              <a:rPr lang="ru-RU" sz="2400" i="1" dirty="0" smtClean="0">
                <a:solidFill>
                  <a:schemeClr val="bg2">
                    <a:lumMod val="50000"/>
                  </a:schemeClr>
                </a:solidFill>
              </a:rPr>
              <a:t>Нередко </a:t>
            </a:r>
            <a:r>
              <a:rPr lang="ru-RU" sz="2400" i="1" dirty="0">
                <a:solidFill>
                  <a:schemeClr val="bg2">
                    <a:lumMod val="50000"/>
                  </a:schemeClr>
                </a:solidFill>
              </a:rPr>
              <a:t>можно слышать словосочетание «в ритме танца». </a:t>
            </a:r>
            <a:r>
              <a:rPr lang="ru-RU" sz="2400" i="1" dirty="0" smtClean="0">
                <a:solidFill>
                  <a:schemeClr val="bg2">
                    <a:lumMod val="50000"/>
                  </a:schemeClr>
                </a:solidFill>
              </a:rPr>
              <a:t> Так что же это такое?  И почему для танцора важно не только слышать ритм, но и чувствовать?</a:t>
            </a:r>
            <a:endParaRPr lang="ru-RU" sz="2400" i="1" dirty="0">
              <a:solidFill>
                <a:schemeClr val="bg2">
                  <a:lumMod val="50000"/>
                </a:schemeClr>
              </a:solidFill>
            </a:endParaRPr>
          </a:p>
        </p:txBody>
      </p:sp>
      <p:sp>
        <p:nvSpPr>
          <p:cNvPr id="4" name="Прямоугольник 3"/>
          <p:cNvSpPr/>
          <p:nvPr/>
        </p:nvSpPr>
        <p:spPr>
          <a:xfrm>
            <a:off x="323528" y="4077072"/>
            <a:ext cx="8568952" cy="1938992"/>
          </a:xfrm>
          <a:prstGeom prst="rect">
            <a:avLst/>
          </a:prstGeom>
        </p:spPr>
        <p:txBody>
          <a:bodyPr wrap="square">
            <a:spAutoFit/>
          </a:bodyPr>
          <a:lstStyle/>
          <a:p>
            <a:r>
              <a:rPr lang="ru-RU" sz="2400" i="1" dirty="0" smtClean="0">
                <a:solidFill>
                  <a:schemeClr val="bg2">
                    <a:lumMod val="50000"/>
                  </a:schemeClr>
                </a:solidFill>
              </a:rPr>
              <a:t>Все просто. Ритм </a:t>
            </a:r>
            <a:r>
              <a:rPr lang="ru-RU" sz="2400" i="1" dirty="0">
                <a:solidFill>
                  <a:schemeClr val="bg2">
                    <a:lumMod val="50000"/>
                  </a:schemeClr>
                </a:solidFill>
              </a:rPr>
              <a:t>в танце-это согласованный порядок движений.  И благодаря </a:t>
            </a:r>
            <a:r>
              <a:rPr lang="ru-RU" sz="2400" i="1" dirty="0" smtClean="0">
                <a:solidFill>
                  <a:schemeClr val="bg2">
                    <a:lumMod val="50000"/>
                  </a:schemeClr>
                </a:solidFill>
              </a:rPr>
              <a:t>ритму, который исполняет танцор, </a:t>
            </a:r>
            <a:r>
              <a:rPr lang="ru-RU" sz="2400" i="1" dirty="0">
                <a:solidFill>
                  <a:schemeClr val="bg2">
                    <a:lumMod val="50000"/>
                  </a:schemeClr>
                </a:solidFill>
              </a:rPr>
              <a:t>мы можем отличить </a:t>
            </a:r>
            <a:r>
              <a:rPr lang="ru-RU" sz="2400" i="1" dirty="0" smtClean="0">
                <a:solidFill>
                  <a:schemeClr val="bg2">
                    <a:lumMod val="50000"/>
                  </a:schemeClr>
                </a:solidFill>
              </a:rPr>
              <a:t>русский хоровод от задорной чешской польки, прекрасный вальс от страстного фламенко. </a:t>
            </a:r>
            <a:endParaRPr lang="ru-RU" sz="2400" i="1" dirty="0">
              <a:solidFill>
                <a:schemeClr val="bg2">
                  <a:lumMod val="50000"/>
                </a:schemeClr>
              </a:solidFill>
            </a:endParaRPr>
          </a:p>
        </p:txBody>
      </p:sp>
      <p:sp>
        <p:nvSpPr>
          <p:cNvPr id="10" name="Управляющая кнопка: далее 9">
            <a:hlinkClick r:id="" action="ppaction://hlinkshowjump?jump=nextslide" highlightClick="1"/>
          </p:cNvPr>
          <p:cNvSpPr/>
          <p:nvPr/>
        </p:nvSpPr>
        <p:spPr>
          <a:xfrm>
            <a:off x="8610466" y="6330318"/>
            <a:ext cx="391422" cy="357058"/>
          </a:xfrm>
          <a:prstGeom prst="actionButtonForwardNext">
            <a:avLst/>
          </a:prstGeom>
          <a:solidFill>
            <a:srgbClr val="FFFF00"/>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877464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100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1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1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1500"/>
                                        <p:tgtEl>
                                          <p:spTgt spid="7">
                                            <p:txEl>
                                              <p:pRg st="0" end="0"/>
                                            </p:txEl>
                                          </p:spTgt>
                                        </p:tgtEl>
                                      </p:cBhvr>
                                    </p:animEffect>
                                  </p:childTnLst>
                                </p:cTn>
                              </p:par>
                              <p:par>
                                <p:cTn id="10" presetID="53" presetClass="entr" presetSubtype="16" fill="hold" nodeType="withEffect">
                                  <p:stCondLst>
                                    <p:cond delay="1000"/>
                                  </p:stCondLst>
                                  <p:childTnLst>
                                    <p:set>
                                      <p:cBhvr>
                                        <p:cTn id="11" dur="1" fill="hold">
                                          <p:stCondLst>
                                            <p:cond delay="0"/>
                                          </p:stCondLst>
                                        </p:cTn>
                                        <p:tgtEl>
                                          <p:spTgt spid="5"/>
                                        </p:tgtEl>
                                        <p:attrNameLst>
                                          <p:attrName>style.visibility</p:attrName>
                                        </p:attrNameLst>
                                      </p:cBhvr>
                                      <p:to>
                                        <p:strVal val="visible"/>
                                      </p:to>
                                    </p:set>
                                    <p:anim calcmode="lin" valueType="num">
                                      <p:cBhvr>
                                        <p:cTn id="12" dur="1500" fill="hold"/>
                                        <p:tgtEl>
                                          <p:spTgt spid="5"/>
                                        </p:tgtEl>
                                        <p:attrNameLst>
                                          <p:attrName>ppt_w</p:attrName>
                                        </p:attrNameLst>
                                      </p:cBhvr>
                                      <p:tavLst>
                                        <p:tav tm="0">
                                          <p:val>
                                            <p:fltVal val="0"/>
                                          </p:val>
                                        </p:tav>
                                        <p:tav tm="100000">
                                          <p:val>
                                            <p:strVal val="#ppt_w"/>
                                          </p:val>
                                        </p:tav>
                                      </p:tavLst>
                                    </p:anim>
                                    <p:anim calcmode="lin" valueType="num">
                                      <p:cBhvr>
                                        <p:cTn id="13" dur="1500" fill="hold"/>
                                        <p:tgtEl>
                                          <p:spTgt spid="5"/>
                                        </p:tgtEl>
                                        <p:attrNameLst>
                                          <p:attrName>ppt_h</p:attrName>
                                        </p:attrNameLst>
                                      </p:cBhvr>
                                      <p:tavLst>
                                        <p:tav tm="0">
                                          <p:val>
                                            <p:fltVal val="0"/>
                                          </p:val>
                                        </p:tav>
                                        <p:tav tm="100000">
                                          <p:val>
                                            <p:strVal val="#ppt_h"/>
                                          </p:val>
                                        </p:tav>
                                      </p:tavLst>
                                    </p:anim>
                                    <p:animEffect transition="in" filter="fade">
                                      <p:cBhvr>
                                        <p:cTn id="14"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85256" y="1268760"/>
            <a:ext cx="4237984" cy="2308324"/>
          </a:xfrm>
          <a:prstGeom prst="rect">
            <a:avLst/>
          </a:prstGeom>
          <a:noFill/>
        </p:spPr>
        <p:txBody>
          <a:bodyPr wrap="square" rtlCol="0">
            <a:spAutoFit/>
          </a:bodyPr>
          <a:lstStyle/>
          <a:p>
            <a:r>
              <a:rPr lang="ru-RU" sz="2400" i="1" dirty="0" smtClean="0">
                <a:solidFill>
                  <a:srgbClr val="0070C0"/>
                </a:solidFill>
              </a:rPr>
              <a:t>Любое слово имеет ударение и делится на слоги. Ударные слоги чередуются с безударными. Так образуется ритм стиха.</a:t>
            </a:r>
            <a:endParaRPr lang="ru-RU" sz="2400" i="1" dirty="0">
              <a:solidFill>
                <a:srgbClr val="0070C0"/>
              </a:solidFill>
            </a:endParaRPr>
          </a:p>
        </p:txBody>
      </p:sp>
      <p:sp>
        <p:nvSpPr>
          <p:cNvPr id="3" name="TextBox 2"/>
          <p:cNvSpPr txBox="1"/>
          <p:nvPr/>
        </p:nvSpPr>
        <p:spPr>
          <a:xfrm>
            <a:off x="359693" y="4581128"/>
            <a:ext cx="5688632" cy="2015936"/>
          </a:xfrm>
          <a:prstGeom prst="rect">
            <a:avLst/>
          </a:prstGeom>
          <a:noFill/>
        </p:spPr>
        <p:txBody>
          <a:bodyPr wrap="square" rtlCol="0">
            <a:spAutoFit/>
          </a:bodyPr>
          <a:lstStyle/>
          <a:p>
            <a:r>
              <a:rPr lang="ru-RU" sz="2400" b="1" i="1" dirty="0" smtClean="0">
                <a:solidFill>
                  <a:srgbClr val="DBA817"/>
                </a:solidFill>
              </a:rPr>
              <a:t>У лукоморья дуб зеленый;</a:t>
            </a:r>
          </a:p>
          <a:p>
            <a:r>
              <a:rPr lang="ru-RU" sz="2400" b="1" i="1" dirty="0" smtClean="0">
                <a:solidFill>
                  <a:srgbClr val="DBA817"/>
                </a:solidFill>
              </a:rPr>
              <a:t>Златая цепь на дубе том:</a:t>
            </a:r>
          </a:p>
          <a:p>
            <a:r>
              <a:rPr lang="ru-RU" sz="2400" b="1" i="1" dirty="0" smtClean="0">
                <a:solidFill>
                  <a:srgbClr val="DBA817"/>
                </a:solidFill>
              </a:rPr>
              <a:t>И днем  и ночью кот ученый</a:t>
            </a:r>
          </a:p>
          <a:p>
            <a:r>
              <a:rPr lang="ru-RU" sz="2400" b="1" i="1" dirty="0" smtClean="0">
                <a:solidFill>
                  <a:srgbClr val="DBA817"/>
                </a:solidFill>
              </a:rPr>
              <a:t>Все ходит по цепи кругом;</a:t>
            </a:r>
          </a:p>
          <a:p>
            <a:pPr algn="r"/>
            <a:r>
              <a:rPr lang="ru-RU" sz="2400" b="1" i="1" dirty="0" smtClean="0">
                <a:solidFill>
                  <a:srgbClr val="DBA817"/>
                </a:solidFill>
              </a:rPr>
              <a:t>А.С. Пушкин</a:t>
            </a:r>
            <a:endParaRPr lang="ru-RU" sz="2400" b="1" i="1" dirty="0">
              <a:solidFill>
                <a:srgbClr val="DBA817"/>
              </a:solidFill>
            </a:endParaRPr>
          </a:p>
        </p:txBody>
      </p:sp>
      <p:sp>
        <p:nvSpPr>
          <p:cNvPr id="9" name="TextBox 8"/>
          <p:cNvSpPr txBox="1"/>
          <p:nvPr/>
        </p:nvSpPr>
        <p:spPr>
          <a:xfrm>
            <a:off x="177279" y="3343268"/>
            <a:ext cx="4392488" cy="1138773"/>
          </a:xfrm>
          <a:prstGeom prst="rect">
            <a:avLst/>
          </a:prstGeom>
          <a:noFill/>
        </p:spPr>
        <p:txBody>
          <a:bodyPr wrap="square" rtlCol="0">
            <a:spAutoFit/>
          </a:bodyPr>
          <a:lstStyle/>
          <a:p>
            <a:pPr algn="ctr"/>
            <a:r>
              <a:rPr lang="ru-RU" sz="2000" b="1" i="1" dirty="0" smtClean="0">
                <a:solidFill>
                  <a:schemeClr val="bg2">
                    <a:lumMod val="50000"/>
                  </a:schemeClr>
                </a:solidFill>
              </a:rPr>
              <a:t>Ритмическая схема</a:t>
            </a:r>
          </a:p>
          <a:p>
            <a:r>
              <a:rPr lang="ru-RU" sz="2400" b="1" dirty="0" smtClean="0">
                <a:solidFill>
                  <a:schemeClr val="accent6">
                    <a:lumMod val="75000"/>
                  </a:schemeClr>
                </a:solidFill>
              </a:rPr>
              <a:t> _  _/  _  _/  _  _/  _  _/ _</a:t>
            </a:r>
            <a:endParaRPr lang="ru-RU" sz="2400" b="1" dirty="0">
              <a:solidFill>
                <a:schemeClr val="accent6">
                  <a:lumMod val="75000"/>
                </a:schemeClr>
              </a:solidFill>
            </a:endParaRPr>
          </a:p>
          <a:p>
            <a:r>
              <a:rPr lang="ru-RU" sz="2400" b="1" dirty="0" smtClean="0">
                <a:solidFill>
                  <a:schemeClr val="accent6">
                    <a:lumMod val="75000"/>
                  </a:schemeClr>
                </a:solidFill>
              </a:rPr>
              <a:t> _  _/  _  _/  _ _/  _ _/</a:t>
            </a:r>
            <a:endParaRPr lang="ru-RU" sz="2400" b="1" dirty="0">
              <a:solidFill>
                <a:schemeClr val="accent6">
                  <a:lumMod val="75000"/>
                </a:schemeClr>
              </a:solidFill>
            </a:endParaRPr>
          </a:p>
        </p:txBody>
      </p:sp>
      <p:pic>
        <p:nvPicPr>
          <p:cNvPr id="11" name="Рисунок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74916"/>
            <a:ext cx="4176735" cy="3168352"/>
          </a:xfrm>
          <a:prstGeom prst="rect">
            <a:avLst/>
          </a:prstGeom>
        </p:spPr>
      </p:pic>
      <p:sp>
        <p:nvSpPr>
          <p:cNvPr id="13" name="Прямоугольник 12"/>
          <p:cNvSpPr/>
          <p:nvPr/>
        </p:nvSpPr>
        <p:spPr>
          <a:xfrm>
            <a:off x="5292080" y="391952"/>
            <a:ext cx="2350481" cy="707886"/>
          </a:xfrm>
          <a:prstGeom prst="rect">
            <a:avLst/>
          </a:prstGeom>
        </p:spPr>
        <p:txBody>
          <a:bodyPr wrap="square">
            <a:spAutoFit/>
          </a:bodyPr>
          <a:lstStyle/>
          <a:p>
            <a:r>
              <a:rPr lang="ru-RU" sz="4000" b="1" i="1" dirty="0" smtClean="0">
                <a:solidFill>
                  <a:srgbClr val="0070C0"/>
                </a:solidFill>
              </a:rPr>
              <a:t>Поэзия</a:t>
            </a:r>
            <a:endParaRPr lang="ru-RU" sz="4000" b="1" dirty="0"/>
          </a:p>
        </p:txBody>
      </p:sp>
      <p:pic>
        <p:nvPicPr>
          <p:cNvPr id="14" name="Рисунок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2320" y="5172794"/>
            <a:ext cx="1238250" cy="1143000"/>
          </a:xfrm>
          <a:prstGeom prst="rect">
            <a:avLst/>
          </a:prstGeom>
        </p:spPr>
      </p:pic>
      <p:sp>
        <p:nvSpPr>
          <p:cNvPr id="15" name="TextBox 14"/>
          <p:cNvSpPr txBox="1"/>
          <p:nvPr/>
        </p:nvSpPr>
        <p:spPr>
          <a:xfrm>
            <a:off x="4114800" y="2973936"/>
            <a:ext cx="184731" cy="369332"/>
          </a:xfrm>
          <a:prstGeom prst="rect">
            <a:avLst/>
          </a:prstGeom>
          <a:noFill/>
        </p:spPr>
        <p:txBody>
          <a:bodyPr wrap="none" rtlCol="0">
            <a:spAutoFit/>
          </a:bodyPr>
          <a:lstStyle/>
          <a:p>
            <a:endParaRPr lang="ru-RU" dirty="0"/>
          </a:p>
        </p:txBody>
      </p:sp>
      <p:pic>
        <p:nvPicPr>
          <p:cNvPr id="17" name="Рисунок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4248" y="4365104"/>
            <a:ext cx="1238250" cy="1143000"/>
          </a:xfrm>
          <a:prstGeom prst="rect">
            <a:avLst/>
          </a:prstGeom>
        </p:spPr>
      </p:pic>
      <p:sp>
        <p:nvSpPr>
          <p:cNvPr id="16" name="Управляющая кнопка: далее 15">
            <a:hlinkClick r:id="" action="ppaction://hlinkshowjump?jump=nextslide" highlightClick="1"/>
          </p:cNvPr>
          <p:cNvSpPr/>
          <p:nvPr/>
        </p:nvSpPr>
        <p:spPr>
          <a:xfrm>
            <a:off x="8610466" y="6330318"/>
            <a:ext cx="391422" cy="357058"/>
          </a:xfrm>
          <a:prstGeom prst="actionButtonForwardNext">
            <a:avLst/>
          </a:prstGeom>
          <a:solidFill>
            <a:srgbClr val="FFFF00"/>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06028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circle(in)">
                                      <p:cBhvr>
                                        <p:cTn id="11" dur="2000"/>
                                        <p:tgtEl>
                                          <p:spTgt spid="11"/>
                                        </p:tgtEl>
                                      </p:cBhvr>
                                    </p:animEffect>
                                  </p:childTnLst>
                                </p:cTn>
                              </p:par>
                            </p:childTnLst>
                          </p:cTn>
                        </p:par>
                        <p:par>
                          <p:cTn id="12" fill="hold">
                            <p:stCondLst>
                              <p:cond delay="4000"/>
                            </p:stCondLst>
                            <p:childTnLst>
                              <p:par>
                                <p:cTn id="13" presetID="2" presetClass="entr" presetSubtype="4" fill="hold" nodeType="afterEffect">
                                  <p:stCondLst>
                                    <p:cond delay="1750"/>
                                  </p:stCondLst>
                                  <p:childTnLst>
                                    <p:set>
                                      <p:cBhvr>
                                        <p:cTn id="14" dur="1" fill="hold">
                                          <p:stCondLst>
                                            <p:cond delay="0"/>
                                          </p:stCondLst>
                                        </p:cTn>
                                        <p:tgtEl>
                                          <p:spTgt spid="2">
                                            <p:txEl>
                                              <p:pRg st="0" end="0"/>
                                            </p:txEl>
                                          </p:spTgt>
                                        </p:tgtEl>
                                        <p:attrNameLst>
                                          <p:attrName>style.visibility</p:attrName>
                                        </p:attrNameLst>
                                      </p:cBhvr>
                                      <p:to>
                                        <p:strVal val="visible"/>
                                      </p:to>
                                    </p:set>
                                    <p:anim calcmode="lin" valueType="num">
                                      <p:cBhvr additive="base">
                                        <p:cTn id="15" dur="2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6" dur="2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par>
                          <p:cTn id="17" fill="hold">
                            <p:stCondLst>
                              <p:cond delay="8250"/>
                            </p:stCondLst>
                            <p:childTnLst>
                              <p:par>
                                <p:cTn id="18" presetID="2" presetClass="entr" presetSubtype="4" fill="hold" grpId="0" nodeType="afterEffect">
                                  <p:stCondLst>
                                    <p:cond delay="500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2500" fill="hold"/>
                                        <p:tgtEl>
                                          <p:spTgt spid="9"/>
                                        </p:tgtEl>
                                        <p:attrNameLst>
                                          <p:attrName>ppt_x</p:attrName>
                                        </p:attrNameLst>
                                      </p:cBhvr>
                                      <p:tavLst>
                                        <p:tav tm="0">
                                          <p:val>
                                            <p:strVal val="#ppt_x"/>
                                          </p:val>
                                        </p:tav>
                                        <p:tav tm="100000">
                                          <p:val>
                                            <p:strVal val="#ppt_x"/>
                                          </p:val>
                                        </p:tav>
                                      </p:tavLst>
                                    </p:anim>
                                    <p:anim calcmode="lin" valueType="num">
                                      <p:cBhvr additive="base">
                                        <p:cTn id="21" dur="2500" fill="hold"/>
                                        <p:tgtEl>
                                          <p:spTgt spid="9"/>
                                        </p:tgtEl>
                                        <p:attrNameLst>
                                          <p:attrName>ppt_y</p:attrName>
                                        </p:attrNameLst>
                                      </p:cBhvr>
                                      <p:tavLst>
                                        <p:tav tm="0">
                                          <p:val>
                                            <p:strVal val="1+#ppt_h/2"/>
                                          </p:val>
                                        </p:tav>
                                        <p:tav tm="100000">
                                          <p:val>
                                            <p:strVal val="#ppt_y"/>
                                          </p:val>
                                        </p:tav>
                                      </p:tavLst>
                                    </p:anim>
                                  </p:childTnLst>
                                </p:cTn>
                              </p:par>
                            </p:childTnLst>
                          </p:cTn>
                        </p:par>
                        <p:par>
                          <p:cTn id="22" fill="hold">
                            <p:stCondLst>
                              <p:cond delay="15750"/>
                            </p:stCondLst>
                            <p:childTnLst>
                              <p:par>
                                <p:cTn id="23" presetID="2" presetClass="entr" presetSubtype="4" fill="hold" grpId="0" nodeType="afterEffect">
                                  <p:stCondLst>
                                    <p:cond delay="200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2500" fill="hold"/>
                                        <p:tgtEl>
                                          <p:spTgt spid="3"/>
                                        </p:tgtEl>
                                        <p:attrNameLst>
                                          <p:attrName>ppt_x</p:attrName>
                                        </p:attrNameLst>
                                      </p:cBhvr>
                                      <p:tavLst>
                                        <p:tav tm="0">
                                          <p:val>
                                            <p:strVal val="#ppt_x"/>
                                          </p:val>
                                        </p:tav>
                                        <p:tav tm="100000">
                                          <p:val>
                                            <p:strVal val="#ppt_x"/>
                                          </p:val>
                                        </p:tav>
                                      </p:tavLst>
                                    </p:anim>
                                    <p:anim calcmode="lin" valueType="num">
                                      <p:cBhvr additive="base">
                                        <p:cTn id="26" dur="2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p:cNvSpPr txBox="1">
            <a:spLocks noGrp="1"/>
          </p:cNvSpPr>
          <p:nvPr>
            <p:ph sz="quarter" idx="13"/>
          </p:nvPr>
        </p:nvSpPr>
        <p:spPr>
          <a:xfrm>
            <a:off x="350378" y="325532"/>
            <a:ext cx="8470094" cy="707886"/>
          </a:xfrm>
          <a:prstGeom prst="rect">
            <a:avLst/>
          </a:prstGeom>
          <a:noFill/>
        </p:spPr>
        <p:txBody>
          <a:bodyPr wrap="square" rtlCol="0">
            <a:spAutoFit/>
          </a:bodyPr>
          <a:lstStyle/>
          <a:p>
            <a:pPr marL="45720" indent="0" algn="ctr">
              <a:buNone/>
            </a:pPr>
            <a:r>
              <a:rPr lang="ru-RU" sz="4000" i="1" dirty="0" smtClean="0">
                <a:solidFill>
                  <a:srgbClr val="0070C0"/>
                </a:solidFill>
              </a:rPr>
              <a:t>Архитектура </a:t>
            </a:r>
            <a:endParaRPr lang="ru-RU" sz="4000" i="1" dirty="0">
              <a:solidFill>
                <a:srgbClr val="0070C0"/>
              </a:solidFill>
            </a:endParaRPr>
          </a:p>
        </p:txBody>
      </p:sp>
      <p:sp>
        <p:nvSpPr>
          <p:cNvPr id="2" name="Прямоугольник 1"/>
          <p:cNvSpPr/>
          <p:nvPr/>
        </p:nvSpPr>
        <p:spPr>
          <a:xfrm>
            <a:off x="4283968" y="1052736"/>
            <a:ext cx="4418945" cy="5447645"/>
          </a:xfrm>
          <a:prstGeom prst="rect">
            <a:avLst/>
          </a:prstGeom>
        </p:spPr>
        <p:txBody>
          <a:bodyPr wrap="square">
            <a:spAutoFit/>
          </a:bodyPr>
          <a:lstStyle/>
          <a:p>
            <a:r>
              <a:rPr lang="ru-RU" sz="2400" i="1" dirty="0">
                <a:solidFill>
                  <a:srgbClr val="0070C0"/>
                </a:solidFill>
              </a:rPr>
              <a:t>Для архитектуры ритм – </a:t>
            </a:r>
            <a:r>
              <a:rPr lang="ru-RU" sz="2400" i="1" dirty="0" smtClean="0">
                <a:solidFill>
                  <a:srgbClr val="0070C0"/>
                </a:solidFill>
              </a:rPr>
              <a:t>средство </a:t>
            </a:r>
            <a:r>
              <a:rPr lang="ru-RU" sz="2400" i="1" dirty="0">
                <a:solidFill>
                  <a:srgbClr val="0070C0"/>
                </a:solidFill>
              </a:rPr>
              <a:t>выражения </a:t>
            </a:r>
            <a:r>
              <a:rPr lang="ru-RU" sz="2400" i="1" dirty="0" smtClean="0">
                <a:solidFill>
                  <a:srgbClr val="0070C0"/>
                </a:solidFill>
              </a:rPr>
              <a:t>закономерностей </a:t>
            </a:r>
            <a:r>
              <a:rPr lang="ru-RU" sz="2400" i="1" dirty="0">
                <a:solidFill>
                  <a:srgbClr val="0070C0"/>
                </a:solidFill>
              </a:rPr>
              <a:t>образования самой формы. </a:t>
            </a:r>
            <a:endParaRPr lang="ru-RU" sz="2400" i="1" dirty="0" smtClean="0">
              <a:solidFill>
                <a:srgbClr val="0070C0"/>
              </a:solidFill>
            </a:endParaRPr>
          </a:p>
          <a:p>
            <a:r>
              <a:rPr lang="ru-RU" sz="2400" i="1" dirty="0" smtClean="0">
                <a:solidFill>
                  <a:srgbClr val="0070C0"/>
                </a:solidFill>
              </a:rPr>
              <a:t>Простейшая </a:t>
            </a:r>
            <a:r>
              <a:rPr lang="ru-RU" sz="2400" i="1" dirty="0">
                <a:solidFill>
                  <a:srgbClr val="0070C0"/>
                </a:solidFill>
              </a:rPr>
              <a:t>закономерность ритма – равенство форм. </a:t>
            </a:r>
            <a:endParaRPr lang="ru-RU" sz="2400" i="1" dirty="0" smtClean="0">
              <a:solidFill>
                <a:srgbClr val="0070C0"/>
              </a:solidFill>
            </a:endParaRPr>
          </a:p>
          <a:p>
            <a:r>
              <a:rPr lang="ru-RU" sz="2400" i="1" dirty="0" smtClean="0">
                <a:solidFill>
                  <a:srgbClr val="0070C0"/>
                </a:solidFill>
              </a:rPr>
              <a:t>Ритм в архитектуре прослеживается  в строении древнегреческих храмов, современных городских домов, гостиниц, школы и т п.</a:t>
            </a:r>
            <a:r>
              <a:rPr lang="ru-RU" i="1" dirty="0">
                <a:solidFill>
                  <a:srgbClr val="0070C0"/>
                </a:solidFill>
              </a:rPr>
              <a:t/>
            </a:r>
            <a:br>
              <a:rPr lang="ru-RU" i="1" dirty="0">
                <a:solidFill>
                  <a:srgbClr val="0070C0"/>
                </a:solidFill>
              </a:rPr>
            </a:br>
            <a:r>
              <a:rPr lang="ru-RU" i="1" dirty="0">
                <a:solidFill>
                  <a:srgbClr val="0070C0"/>
                </a:solidFill>
              </a:rPr>
              <a:t/>
            </a:r>
            <a:br>
              <a:rPr lang="ru-RU" i="1" dirty="0">
                <a:solidFill>
                  <a:srgbClr val="0070C0"/>
                </a:solidFill>
              </a:rPr>
            </a:br>
            <a:endParaRPr lang="ru-RU" i="1" dirty="0">
              <a:solidFill>
                <a:srgbClr val="0070C0"/>
              </a:solidFill>
            </a:endParaRPr>
          </a:p>
        </p:txBody>
      </p:sp>
      <p:grpSp>
        <p:nvGrpSpPr>
          <p:cNvPr id="3" name="Группа 2"/>
          <p:cNvGrpSpPr/>
          <p:nvPr/>
        </p:nvGrpSpPr>
        <p:grpSpPr>
          <a:xfrm>
            <a:off x="386751" y="1052737"/>
            <a:ext cx="3217343" cy="4896543"/>
            <a:chOff x="386751" y="1052737"/>
            <a:chExt cx="3217343" cy="4896543"/>
          </a:xfrm>
        </p:grpSpPr>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6751" y="3663240"/>
              <a:ext cx="3214425" cy="2286040"/>
            </a:xfrm>
            <a:prstGeom prst="rect">
              <a:avLst/>
            </a:prstGeom>
          </p:spPr>
        </p:pic>
        <p:pic>
          <p:nvPicPr>
            <p:cNvPr id="13" name="Рисунок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751" y="1052737"/>
              <a:ext cx="3217343" cy="2402858"/>
            </a:xfrm>
            <a:prstGeom prst="rect">
              <a:avLst/>
            </a:prstGeom>
          </p:spPr>
        </p:pic>
      </p:grpSp>
      <p:sp>
        <p:nvSpPr>
          <p:cNvPr id="6" name="Управляющая кнопка: возврат 5">
            <a:hlinkClick r:id="rId4" action="ppaction://hlinksldjump" highlightClick="1"/>
          </p:cNvPr>
          <p:cNvSpPr/>
          <p:nvPr/>
        </p:nvSpPr>
        <p:spPr>
          <a:xfrm>
            <a:off x="251520" y="6237312"/>
            <a:ext cx="357190" cy="357057"/>
          </a:xfrm>
          <a:prstGeom prst="actionButtonReturn">
            <a:avLst/>
          </a:prstGeom>
          <a:solidFill>
            <a:srgbClr val="00B0F0"/>
          </a:solid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Управляющая кнопка: далее 7">
            <a:hlinkClick r:id="" action="ppaction://hlinkshowjump?jump=nextslide" highlightClick="1"/>
          </p:cNvPr>
          <p:cNvSpPr/>
          <p:nvPr/>
        </p:nvSpPr>
        <p:spPr>
          <a:xfrm>
            <a:off x="8610466" y="6330318"/>
            <a:ext cx="391422" cy="357058"/>
          </a:xfrm>
          <a:prstGeom prst="actionButtonForwardNext">
            <a:avLst/>
          </a:prstGeom>
          <a:solidFill>
            <a:srgbClr val="FFFF00"/>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177018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150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animEffect transition="in" filter="fade">
                                      <p:cBhvr>
                                        <p:cTn id="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TextShape 1"/>
          <p:cNvSpPr txBox="1"/>
          <p:nvPr/>
        </p:nvSpPr>
        <p:spPr>
          <a:xfrm>
            <a:off x="392240" y="404640"/>
            <a:ext cx="8328240" cy="1151640"/>
          </a:xfrm>
          <a:prstGeom prst="rect">
            <a:avLst/>
          </a:prstGeom>
          <a:noFill/>
          <a:ln>
            <a:noFill/>
          </a:ln>
        </p:spPr>
        <p:txBody>
          <a:bodyPr anchor="ctr"/>
          <a:lstStyle/>
          <a:p>
            <a:pPr algn="ctr">
              <a:lnSpc>
                <a:spcPct val="100000"/>
              </a:lnSpc>
            </a:pPr>
            <a:r>
              <a:rPr lang="ru-RU" sz="4400" b="1" i="1" strike="noStrike" dirty="0">
                <a:solidFill>
                  <a:srgbClr val="4F81BD"/>
                </a:solidFill>
                <a:latin typeface="Calibri"/>
              </a:rPr>
              <a:t>
 </a:t>
            </a:r>
            <a:endParaRPr dirty="0"/>
          </a:p>
        </p:txBody>
      </p:sp>
      <p:sp>
        <p:nvSpPr>
          <p:cNvPr id="184" name="CustomShape 2"/>
          <p:cNvSpPr/>
          <p:nvPr/>
        </p:nvSpPr>
        <p:spPr>
          <a:xfrm>
            <a:off x="467640" y="1484640"/>
            <a:ext cx="5979600" cy="2830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ru-RU" sz="3000" i="1" strike="noStrike" dirty="0">
                <a:solidFill>
                  <a:srgbClr val="0070C0"/>
                </a:solidFill>
                <a:latin typeface="Calibri"/>
              </a:rPr>
              <a:t>Музыкальный ритм и размер связаны друг с другом.</a:t>
            </a:r>
            <a:endParaRPr dirty="0">
              <a:solidFill>
                <a:srgbClr val="0070C0"/>
              </a:solidFill>
            </a:endParaRPr>
          </a:p>
          <a:p>
            <a:pPr>
              <a:lnSpc>
                <a:spcPct val="100000"/>
              </a:lnSpc>
            </a:pPr>
            <a:r>
              <a:rPr lang="ru-RU" sz="3000" i="1" strike="noStrike" dirty="0">
                <a:solidFill>
                  <a:srgbClr val="0070C0"/>
                </a:solidFill>
                <a:latin typeface="Calibri"/>
              </a:rPr>
              <a:t>Для записи ритма на нотной бумаге, необходим музыкальный размер.</a:t>
            </a:r>
            <a:endParaRPr dirty="0">
              <a:solidFill>
                <a:srgbClr val="0070C0"/>
              </a:solidFill>
            </a:endParaRPr>
          </a:p>
        </p:txBody>
      </p:sp>
      <p:sp>
        <p:nvSpPr>
          <p:cNvPr id="4" name="Прямоугольник 3"/>
          <p:cNvSpPr/>
          <p:nvPr/>
        </p:nvSpPr>
        <p:spPr>
          <a:xfrm>
            <a:off x="467640" y="406584"/>
            <a:ext cx="7561685" cy="923330"/>
          </a:xfrm>
          <a:prstGeom prst="rect">
            <a:avLst/>
          </a:prstGeom>
          <a:noFill/>
        </p:spPr>
        <p:txBody>
          <a:bodyPr wrap="none" lIns="91440" tIns="45720" rIns="91440" bIns="45720">
            <a:spAutoFit/>
          </a:bodyPr>
          <a:lstStyle/>
          <a:p>
            <a:pPr algn="ctr"/>
            <a:r>
              <a:rPr lang="ru-RU" sz="5400" b="1" i="1" cap="none" spc="0" dirty="0" smtClean="0">
                <a:ln w="10541" cmpd="sng">
                  <a:solidFill>
                    <a:schemeClr val="accent1">
                      <a:shade val="88000"/>
                      <a:satMod val="110000"/>
                    </a:schemeClr>
                  </a:solidFill>
                  <a:prstDash val="solid"/>
                </a:ln>
                <a:solidFill>
                  <a:schemeClr val="bg2">
                    <a:lumMod val="75000"/>
                  </a:schemeClr>
                </a:solidFill>
                <a:effectLst/>
              </a:rPr>
              <a:t>Музыкальный размер</a:t>
            </a:r>
            <a:endParaRPr lang="ru-RU" sz="5400" b="1" i="1" cap="none" spc="0" dirty="0">
              <a:ln w="10541" cmpd="sng">
                <a:solidFill>
                  <a:schemeClr val="accent1">
                    <a:shade val="88000"/>
                    <a:satMod val="110000"/>
                  </a:schemeClr>
                </a:solidFill>
                <a:prstDash val="solid"/>
              </a:ln>
              <a:solidFill>
                <a:schemeClr val="bg2">
                  <a:lumMod val="75000"/>
                </a:schemeClr>
              </a:solidFill>
              <a:effectLst/>
            </a:endParaRPr>
          </a:p>
        </p:txBody>
      </p:sp>
      <p:pic>
        <p:nvPicPr>
          <p:cNvPr id="14" name="Picture 5"/>
          <p:cNvPicPr/>
          <p:nvPr/>
        </p:nvPicPr>
        <p:blipFill>
          <a:blip r:embed="rId2"/>
          <a:stretch/>
        </p:blipFill>
        <p:spPr>
          <a:xfrm>
            <a:off x="827584" y="4600491"/>
            <a:ext cx="4314042" cy="2257509"/>
          </a:xfrm>
          <a:prstGeom prst="rect">
            <a:avLst/>
          </a:prstGeom>
          <a:ln>
            <a:noFill/>
          </a:ln>
        </p:spPr>
      </p:pic>
      <p:pic>
        <p:nvPicPr>
          <p:cNvPr id="28" name="Рисунок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4288" y="5085184"/>
            <a:ext cx="1368152" cy="1161409"/>
          </a:xfrm>
          <a:prstGeom prst="rect">
            <a:avLst/>
          </a:prstGeom>
        </p:spPr>
      </p:pic>
      <p:pic>
        <p:nvPicPr>
          <p:cNvPr id="30" name="Рисунок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2120" y="2492896"/>
            <a:ext cx="2638964" cy="3402411"/>
          </a:xfrm>
          <a:prstGeom prst="rect">
            <a:avLst/>
          </a:prstGeom>
        </p:spPr>
      </p:pic>
      <p:sp>
        <p:nvSpPr>
          <p:cNvPr id="161" name="TextBox 160"/>
          <p:cNvSpPr txBox="1"/>
          <p:nvPr/>
        </p:nvSpPr>
        <p:spPr>
          <a:xfrm>
            <a:off x="1438210" y="4138423"/>
            <a:ext cx="3432350" cy="461665"/>
          </a:xfrm>
          <a:prstGeom prst="rect">
            <a:avLst/>
          </a:prstGeom>
          <a:noFill/>
        </p:spPr>
        <p:txBody>
          <a:bodyPr wrap="none" rtlCol="0">
            <a:spAutoFit/>
          </a:bodyPr>
          <a:lstStyle/>
          <a:p>
            <a:r>
              <a:rPr lang="ru-RU" sz="2400" b="1" i="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Музыкальный размер</a:t>
            </a:r>
            <a:endParaRPr lang="ru-RU" sz="2400" b="1" i="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Calibri"/>
            </a:endParaRPr>
          </a:p>
        </p:txBody>
      </p:sp>
      <p:sp>
        <p:nvSpPr>
          <p:cNvPr id="167" name="Стрелка вниз 166"/>
          <p:cNvSpPr/>
          <p:nvPr/>
        </p:nvSpPr>
        <p:spPr>
          <a:xfrm rot="1784248">
            <a:off x="1529504" y="4550367"/>
            <a:ext cx="216024" cy="425453"/>
          </a:xfrm>
          <a:prstGeom prst="downArrow">
            <a:avLst>
              <a:gd name="adj1" fmla="val 38589"/>
              <a:gd name="adj2" fmla="val 50000"/>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12" name="Управляющая кнопка: далее 11">
            <a:hlinkClick r:id="" action="ppaction://hlinkshowjump?jump=nextslide" highlightClick="1"/>
          </p:cNvPr>
          <p:cNvSpPr/>
          <p:nvPr/>
        </p:nvSpPr>
        <p:spPr>
          <a:xfrm>
            <a:off x="8610466" y="6330318"/>
            <a:ext cx="391422" cy="357058"/>
          </a:xfrm>
          <a:prstGeom prst="actionButtonForwardNext">
            <a:avLst/>
          </a:prstGeom>
          <a:solidFill>
            <a:srgbClr val="FFFF00"/>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250"/>
                            </p:stCondLst>
                            <p:childTnLst>
                              <p:par>
                                <p:cTn id="11" presetID="42" presetClass="entr" presetSubtype="0" fill="hold" grpId="0" nodeType="afterEffect">
                                  <p:stCondLst>
                                    <p:cond delay="1000"/>
                                  </p:stCondLst>
                                  <p:childTnLst>
                                    <p:set>
                                      <p:cBhvr>
                                        <p:cTn id="12" dur="1" fill="hold">
                                          <p:stCondLst>
                                            <p:cond delay="0"/>
                                          </p:stCondLst>
                                        </p:cTn>
                                        <p:tgtEl>
                                          <p:spTgt spid="184"/>
                                        </p:tgtEl>
                                        <p:attrNameLst>
                                          <p:attrName>style.visibility</p:attrName>
                                        </p:attrNameLst>
                                      </p:cBhvr>
                                      <p:to>
                                        <p:strVal val="visible"/>
                                      </p:to>
                                    </p:set>
                                    <p:animEffect transition="in" filter="fade">
                                      <p:cBhvr>
                                        <p:cTn id="13" dur="1000"/>
                                        <p:tgtEl>
                                          <p:spTgt spid="184"/>
                                        </p:tgtEl>
                                      </p:cBhvr>
                                    </p:animEffect>
                                    <p:anim calcmode="lin" valueType="num">
                                      <p:cBhvr>
                                        <p:cTn id="14" dur="1000" fill="hold"/>
                                        <p:tgtEl>
                                          <p:spTgt spid="184"/>
                                        </p:tgtEl>
                                        <p:attrNameLst>
                                          <p:attrName>ppt_x</p:attrName>
                                        </p:attrNameLst>
                                      </p:cBhvr>
                                      <p:tavLst>
                                        <p:tav tm="0">
                                          <p:val>
                                            <p:strVal val="#ppt_x"/>
                                          </p:val>
                                        </p:tav>
                                        <p:tav tm="100000">
                                          <p:val>
                                            <p:strVal val="#ppt_x"/>
                                          </p:val>
                                        </p:tav>
                                      </p:tavLst>
                                    </p:anim>
                                    <p:anim calcmode="lin" valueType="num">
                                      <p:cBhvr>
                                        <p:cTn id="15" dur="1000" fill="hold"/>
                                        <p:tgtEl>
                                          <p:spTgt spid="1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CustomShape 1"/>
          <p:cNvSpPr/>
          <p:nvPr/>
        </p:nvSpPr>
        <p:spPr>
          <a:xfrm>
            <a:off x="1764000" y="476640"/>
            <a:ext cx="6716160" cy="2222640"/>
          </a:xfrm>
          <a:prstGeom prst="rect">
            <a:avLst/>
          </a:prstGeom>
          <a:noFill/>
          <a:ln w="28440">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endParaRPr dirty="0"/>
          </a:p>
        </p:txBody>
      </p:sp>
      <p:sp>
        <p:nvSpPr>
          <p:cNvPr id="187" name="CustomShape 2"/>
          <p:cNvSpPr/>
          <p:nvPr/>
        </p:nvSpPr>
        <p:spPr>
          <a:xfrm>
            <a:off x="335520" y="3432600"/>
            <a:ext cx="4320000" cy="3625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ru-RU" sz="2400" i="1" strike="noStrike" dirty="0">
                <a:solidFill>
                  <a:srgbClr val="002060"/>
                </a:solidFill>
                <a:latin typeface="Calibri"/>
              </a:rPr>
              <a:t>Двухдольный характеризуется одной сильной долей на одну слабую  </a:t>
            </a:r>
            <a:r>
              <a:rPr lang="ru-RU" sz="2400" b="1" i="1" strike="noStrike" dirty="0">
                <a:solidFill>
                  <a:srgbClr val="002060"/>
                </a:solidFill>
                <a:latin typeface="Calibri"/>
              </a:rPr>
              <a:t>(РАЗ-два-РАЗ-два)</a:t>
            </a:r>
            <a:r>
              <a:rPr lang="ru-RU" sz="2400" i="1" strike="noStrike" dirty="0">
                <a:solidFill>
                  <a:srgbClr val="002060"/>
                </a:solidFill>
                <a:latin typeface="Calibri"/>
              </a:rPr>
              <a:t>.  </a:t>
            </a:r>
            <a:endParaRPr dirty="0">
              <a:solidFill>
                <a:srgbClr val="002060"/>
              </a:solidFill>
            </a:endParaRPr>
          </a:p>
          <a:p>
            <a:pPr>
              <a:lnSpc>
                <a:spcPct val="100000"/>
              </a:lnSpc>
            </a:pPr>
            <a:r>
              <a:rPr lang="ru-RU" sz="2400" i="1" strike="noStrike" dirty="0">
                <a:solidFill>
                  <a:srgbClr val="002060"/>
                </a:solidFill>
                <a:latin typeface="Calibri"/>
              </a:rPr>
              <a:t>Он ощущается как чёткий и размеренный шаг или марш.</a:t>
            </a:r>
            <a:endParaRPr dirty="0">
              <a:solidFill>
                <a:srgbClr val="002060"/>
              </a:solidFill>
            </a:endParaRPr>
          </a:p>
          <a:p>
            <a:pPr>
              <a:lnSpc>
                <a:spcPct val="100000"/>
              </a:lnSpc>
            </a:pPr>
            <a:r>
              <a:rPr lang="ru-RU" sz="2000" strike="noStrike" dirty="0">
                <a:solidFill>
                  <a:srgbClr val="000000"/>
                </a:solidFill>
                <a:latin typeface="Calibri"/>
              </a:rPr>
              <a:t> 
</a:t>
            </a:r>
            <a:endParaRPr dirty="0"/>
          </a:p>
        </p:txBody>
      </p:sp>
      <p:sp>
        <p:nvSpPr>
          <p:cNvPr id="188" name="CustomShape 3"/>
          <p:cNvSpPr/>
          <p:nvPr/>
        </p:nvSpPr>
        <p:spPr>
          <a:xfrm>
            <a:off x="4665105" y="3497040"/>
            <a:ext cx="4104000" cy="3015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ru-RU" sz="2400" i="1" strike="noStrike" dirty="0">
                <a:solidFill>
                  <a:srgbClr val="002060"/>
                </a:solidFill>
                <a:latin typeface="Calibri"/>
              </a:rPr>
              <a:t>Трёхдольный характеризуется одной сильной долей на две слабых </a:t>
            </a:r>
            <a:r>
              <a:rPr lang="ru-RU" sz="2400" b="1" i="1" strike="noStrike" dirty="0">
                <a:solidFill>
                  <a:srgbClr val="002060"/>
                </a:solidFill>
                <a:latin typeface="Calibri"/>
              </a:rPr>
              <a:t>(РАЗ-два-три-РАЗ-два-три)</a:t>
            </a:r>
            <a:r>
              <a:rPr lang="ru-RU" sz="2400" i="1" strike="noStrike" dirty="0">
                <a:solidFill>
                  <a:srgbClr val="002060"/>
                </a:solidFill>
                <a:latin typeface="Calibri"/>
              </a:rPr>
              <a:t>.</a:t>
            </a:r>
            <a:r>
              <a:rPr lang="ru-RU" sz="2400" b="1" i="1" strike="noStrike" dirty="0">
                <a:solidFill>
                  <a:srgbClr val="002060"/>
                </a:solidFill>
                <a:latin typeface="Calibri"/>
              </a:rPr>
              <a:t> </a:t>
            </a:r>
            <a:r>
              <a:rPr lang="ru-RU" sz="2400" i="1" strike="noStrike" dirty="0">
                <a:solidFill>
                  <a:srgbClr val="002060"/>
                </a:solidFill>
                <a:latin typeface="Calibri"/>
              </a:rPr>
              <a:t>Он ощущается как плавное покачивание волны.</a:t>
            </a:r>
            <a:endParaRPr dirty="0">
              <a:solidFill>
                <a:srgbClr val="002060"/>
              </a:solidFill>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4369" y="5733256"/>
            <a:ext cx="3654055" cy="926370"/>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683" y="5703526"/>
            <a:ext cx="4154254" cy="956100"/>
          </a:xfrm>
          <a:prstGeom prst="rect">
            <a:avLst/>
          </a:prstGeom>
        </p:spPr>
      </p:pic>
      <p:sp>
        <p:nvSpPr>
          <p:cNvPr id="5" name="Прямоугольник 4"/>
          <p:cNvSpPr/>
          <p:nvPr/>
        </p:nvSpPr>
        <p:spPr>
          <a:xfrm>
            <a:off x="318137" y="222193"/>
            <a:ext cx="8640959" cy="2123658"/>
          </a:xfrm>
          <a:prstGeom prst="rect">
            <a:avLst/>
          </a:prstGeom>
          <a:noFill/>
        </p:spPr>
        <p:txBody>
          <a:bodyPr wrap="square" lIns="91440" tIns="45720" rIns="91440" bIns="45720">
            <a:spAutoFit/>
          </a:bodyPr>
          <a:lstStyle/>
          <a:p>
            <a:pPr algn="ctr"/>
            <a:r>
              <a:rPr lang="ru-RU" sz="4800" b="1" i="1" strike="noStrike" cap="none" spc="0" dirty="0">
                <a:ln w="10541" cmpd="sng">
                  <a:solidFill>
                    <a:schemeClr val="accent1">
                      <a:shade val="88000"/>
                      <a:satMod val="110000"/>
                    </a:schemeClr>
                  </a:solidFill>
                  <a:prstDash val="solid"/>
                </a:ln>
                <a:solidFill>
                  <a:schemeClr val="bg2">
                    <a:lumMod val="75000"/>
                  </a:schemeClr>
                </a:solidFill>
                <a:effectLst/>
                <a:latin typeface="Calibri"/>
              </a:rPr>
              <a:t>Музыкальный </a:t>
            </a:r>
            <a:r>
              <a:rPr lang="ru-RU" sz="4800" b="1" i="1" strike="noStrike" cap="none" spc="0" dirty="0" smtClean="0">
                <a:ln w="10541" cmpd="sng">
                  <a:solidFill>
                    <a:schemeClr val="accent1">
                      <a:shade val="88000"/>
                      <a:satMod val="110000"/>
                    </a:schemeClr>
                  </a:solidFill>
                  <a:prstDash val="solid"/>
                </a:ln>
                <a:solidFill>
                  <a:schemeClr val="bg2">
                    <a:lumMod val="75000"/>
                  </a:schemeClr>
                </a:solidFill>
                <a:effectLst/>
                <a:latin typeface="Calibri"/>
              </a:rPr>
              <a:t>размер бывает</a:t>
            </a:r>
          </a:p>
          <a:p>
            <a:pPr algn="ctr"/>
            <a:endParaRPr lang="ru-RU" sz="4000" b="1" i="1" cap="none" spc="0" dirty="0" smtClean="0">
              <a:ln w="10541" cmpd="sng">
                <a:solidFill>
                  <a:schemeClr val="accent1">
                    <a:shade val="88000"/>
                    <a:satMod val="110000"/>
                  </a:schemeClr>
                </a:solidFill>
                <a:prstDash val="solid"/>
              </a:ln>
              <a:solidFill>
                <a:schemeClr val="bg2">
                  <a:lumMod val="75000"/>
                </a:schemeClr>
              </a:solidFill>
              <a:effectLst/>
              <a:latin typeface="Calibri"/>
            </a:endParaRPr>
          </a:p>
          <a:p>
            <a:pPr algn="ctr"/>
            <a:r>
              <a:rPr lang="ru-RU" sz="4400" b="1" i="1" cap="none" spc="0" dirty="0" smtClean="0">
                <a:ln w="10541" cmpd="sng">
                  <a:solidFill>
                    <a:schemeClr val="accent1">
                      <a:shade val="88000"/>
                      <a:satMod val="110000"/>
                    </a:schemeClr>
                  </a:solidFill>
                  <a:prstDash val="solid"/>
                </a:ln>
                <a:solidFill>
                  <a:schemeClr val="bg2">
                    <a:lumMod val="75000"/>
                  </a:schemeClr>
                </a:solidFill>
                <a:effectLst/>
                <a:latin typeface="Calibri"/>
              </a:rPr>
              <a:t>Двухдольный     Трехдольный</a:t>
            </a:r>
            <a:endParaRPr lang="ru-RU" sz="4400" b="1" cap="none" spc="0" dirty="0">
              <a:ln w="10541" cmpd="sng">
                <a:solidFill>
                  <a:schemeClr val="accent1">
                    <a:shade val="88000"/>
                    <a:satMod val="110000"/>
                  </a:schemeClr>
                </a:solidFill>
                <a:prstDash val="solid"/>
              </a:ln>
              <a:solidFill>
                <a:schemeClr val="bg2">
                  <a:lumMod val="75000"/>
                </a:schemeClr>
              </a:solidFill>
              <a:effectLst/>
            </a:endParaRPr>
          </a:p>
        </p:txBody>
      </p:sp>
      <p:sp>
        <p:nvSpPr>
          <p:cNvPr id="9" name="Стрелка вниз 8"/>
          <p:cNvSpPr/>
          <p:nvPr/>
        </p:nvSpPr>
        <p:spPr>
          <a:xfrm>
            <a:off x="2434011" y="1043761"/>
            <a:ext cx="648072" cy="5352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0070C0"/>
              </a:solidFill>
            </a:endParaRPr>
          </a:p>
        </p:txBody>
      </p:sp>
      <p:sp>
        <p:nvSpPr>
          <p:cNvPr id="20" name="Стрелка вниз 19"/>
          <p:cNvSpPr/>
          <p:nvPr/>
        </p:nvSpPr>
        <p:spPr>
          <a:xfrm>
            <a:off x="6393069" y="1072699"/>
            <a:ext cx="648072" cy="5352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bg2">
                  <a:lumMod val="75000"/>
                </a:schemeClr>
              </a:solidFill>
            </a:endParaRPr>
          </a:p>
        </p:txBody>
      </p:sp>
      <p:grpSp>
        <p:nvGrpSpPr>
          <p:cNvPr id="2" name="Группа 1"/>
          <p:cNvGrpSpPr/>
          <p:nvPr/>
        </p:nvGrpSpPr>
        <p:grpSpPr>
          <a:xfrm>
            <a:off x="760930" y="2175875"/>
            <a:ext cx="1487880" cy="1427921"/>
            <a:chOff x="760930" y="2175875"/>
            <a:chExt cx="1487880" cy="1427921"/>
          </a:xfrm>
        </p:grpSpPr>
        <p:sp>
          <p:nvSpPr>
            <p:cNvPr id="189" name="CustomShape 4"/>
            <p:cNvSpPr/>
            <p:nvPr/>
          </p:nvSpPr>
          <p:spPr>
            <a:xfrm>
              <a:off x="1446556" y="2175875"/>
              <a:ext cx="802254" cy="1310760"/>
            </a:xfrm>
            <a:prstGeom prst="rect">
              <a:avLst/>
            </a:prstGeom>
            <a:noFill/>
            <a:ln>
              <a:noFill/>
            </a:ln>
          </p:spPr>
          <p:style>
            <a:lnRef idx="0">
              <a:scrgbClr r="0" g="0" b="0"/>
            </a:lnRef>
            <a:fillRef idx="0">
              <a:scrgbClr r="0" g="0" b="0"/>
            </a:fillRef>
            <a:effectRef idx="0">
              <a:scrgbClr r="0" g="0" b="0"/>
            </a:effectRef>
            <a:fontRef idx="minor"/>
          </p:style>
          <p:txBody>
            <a:bodyPr/>
            <a:lstStyle/>
            <a:p>
              <a:pPr algn="ctr">
                <a:lnSpc>
                  <a:spcPct val="100000"/>
                </a:lnSpc>
              </a:pPr>
              <a:r>
                <a:rPr lang="ru-RU" sz="4000" b="1" strike="noStrike"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a:rPr>
                <a:t>2</a:t>
              </a:r>
              <a:endParaRPr sz="4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lgn="ctr">
                <a:lnSpc>
                  <a:spcPct val="100000"/>
                </a:lnSpc>
              </a:pPr>
              <a:r>
                <a:rPr lang="ru-RU" sz="4000" b="1" strike="noStrike"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a:rPr>
                <a:t>4</a:t>
              </a:r>
              <a:endParaRPr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0930" y="2186280"/>
              <a:ext cx="714664" cy="1417516"/>
            </a:xfrm>
            <a:prstGeom prst="rect">
              <a:avLst/>
            </a:prstGeom>
          </p:spPr>
        </p:pic>
      </p:grpSp>
      <p:grpSp>
        <p:nvGrpSpPr>
          <p:cNvPr id="6" name="Группа 5"/>
          <p:cNvGrpSpPr/>
          <p:nvPr/>
        </p:nvGrpSpPr>
        <p:grpSpPr>
          <a:xfrm>
            <a:off x="4790094" y="2173253"/>
            <a:ext cx="1531044" cy="1417516"/>
            <a:chOff x="4764748" y="2173253"/>
            <a:chExt cx="1531044" cy="1417516"/>
          </a:xfrm>
        </p:grpSpPr>
        <p:sp>
          <p:nvSpPr>
            <p:cNvPr id="190" name="CustomShape 5"/>
            <p:cNvSpPr/>
            <p:nvPr/>
          </p:nvSpPr>
          <p:spPr>
            <a:xfrm flipH="1">
              <a:off x="5580112" y="2186280"/>
              <a:ext cx="715680" cy="1310760"/>
            </a:xfrm>
            <a:prstGeom prst="rect">
              <a:avLst/>
            </a:prstGeom>
            <a:noFill/>
            <a:ln>
              <a:noFill/>
            </a:ln>
          </p:spPr>
          <p:style>
            <a:lnRef idx="0">
              <a:scrgbClr r="0" g="0" b="0"/>
            </a:lnRef>
            <a:fillRef idx="0">
              <a:scrgbClr r="0" g="0" b="0"/>
            </a:fillRef>
            <a:effectRef idx="0">
              <a:scrgbClr r="0" g="0" b="0"/>
            </a:effectRef>
            <a:fontRef idx="minor"/>
          </p:style>
          <p:txBody>
            <a:bodyPr/>
            <a:lstStyle/>
            <a:p>
              <a:pPr algn="ctr">
                <a:lnSpc>
                  <a:spcPct val="100000"/>
                </a:lnSpc>
              </a:pPr>
              <a:r>
                <a:rPr lang="ru-RU" sz="4000" b="1" strike="noStrike"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a:rPr>
                <a:t>3</a:t>
              </a:r>
              <a:endParaRPr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lgn="ctr">
                <a:lnSpc>
                  <a:spcPct val="100000"/>
                </a:lnSpc>
              </a:pPr>
              <a:r>
                <a:rPr lang="ru-RU" sz="4000" b="1" strike="noStrike"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a:rPr>
                <a:t>4</a:t>
              </a:r>
              <a:endParaRPr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16" name="Рисунок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4748" y="2173253"/>
              <a:ext cx="714664" cy="1417516"/>
            </a:xfrm>
            <a:prstGeom prst="rect">
              <a:avLst/>
            </a:prstGeom>
          </p:spPr>
        </p:pic>
      </p:grpSp>
      <p:sp>
        <p:nvSpPr>
          <p:cNvPr id="12" name="Прямоугольник 11"/>
          <p:cNvSpPr/>
          <p:nvPr/>
        </p:nvSpPr>
        <p:spPr>
          <a:xfrm>
            <a:off x="4479635" y="2562980"/>
            <a:ext cx="184730" cy="1754326"/>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100000"/>
              </a:lnSpc>
            </a:pPr>
            <a:endParaRPr sz="54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a:p>
            <a:pPr algn="ctr">
              <a:lnSpc>
                <a:spcPct val="100000"/>
              </a:lnSpc>
            </a:pPr>
            <a:endParaRPr lang="ru-RU"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7" name="Управляющая кнопка: далее 16">
            <a:hlinkClick r:id="" action="ppaction://hlinkshowjump?jump=nextslide" highlightClick="1"/>
          </p:cNvPr>
          <p:cNvSpPr/>
          <p:nvPr/>
        </p:nvSpPr>
        <p:spPr>
          <a:xfrm>
            <a:off x="8610466" y="6330318"/>
            <a:ext cx="391422" cy="357058"/>
          </a:xfrm>
          <a:prstGeom prst="actionButtonForwardNext">
            <a:avLst/>
          </a:prstGeom>
          <a:solidFill>
            <a:srgbClr val="FFFF00"/>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1500"/>
                                        <p:tgtEl>
                                          <p:spTgt spid="5"/>
                                        </p:tgtEl>
                                      </p:cBhvr>
                                    </p:animEffect>
                                  </p:childTnLst>
                                </p:cTn>
                              </p:par>
                            </p:childTnLst>
                          </p:cTn>
                        </p:par>
                        <p:par>
                          <p:cTn id="8" fill="hold">
                            <p:stCondLst>
                              <p:cond delay="2500"/>
                            </p:stCondLst>
                            <p:childTnLst>
                              <p:par>
                                <p:cTn id="9" presetID="53" presetClass="entr" presetSubtype="16" fill="hold" nodeType="afterEffect">
                                  <p:stCondLst>
                                    <p:cond delay="1500"/>
                                  </p:stCondLst>
                                  <p:childTnLst>
                                    <p:set>
                                      <p:cBhvr>
                                        <p:cTn id="10" dur="1" fill="hold">
                                          <p:stCondLst>
                                            <p:cond delay="0"/>
                                          </p:stCondLst>
                                        </p:cTn>
                                        <p:tgtEl>
                                          <p:spTgt spid="2"/>
                                        </p:tgtEl>
                                        <p:attrNameLst>
                                          <p:attrName>style.visibility</p:attrName>
                                        </p:attrNameLst>
                                      </p:cBhvr>
                                      <p:to>
                                        <p:strVal val="visible"/>
                                      </p:to>
                                    </p:set>
                                    <p:anim calcmode="lin" valueType="num">
                                      <p:cBhvr>
                                        <p:cTn id="11" dur="1500" fill="hold"/>
                                        <p:tgtEl>
                                          <p:spTgt spid="2"/>
                                        </p:tgtEl>
                                        <p:attrNameLst>
                                          <p:attrName>ppt_w</p:attrName>
                                        </p:attrNameLst>
                                      </p:cBhvr>
                                      <p:tavLst>
                                        <p:tav tm="0">
                                          <p:val>
                                            <p:fltVal val="0"/>
                                          </p:val>
                                        </p:tav>
                                        <p:tav tm="100000">
                                          <p:val>
                                            <p:strVal val="#ppt_w"/>
                                          </p:val>
                                        </p:tav>
                                      </p:tavLst>
                                    </p:anim>
                                    <p:anim calcmode="lin" valueType="num">
                                      <p:cBhvr>
                                        <p:cTn id="12" dur="1500" fill="hold"/>
                                        <p:tgtEl>
                                          <p:spTgt spid="2"/>
                                        </p:tgtEl>
                                        <p:attrNameLst>
                                          <p:attrName>ppt_h</p:attrName>
                                        </p:attrNameLst>
                                      </p:cBhvr>
                                      <p:tavLst>
                                        <p:tav tm="0">
                                          <p:val>
                                            <p:fltVal val="0"/>
                                          </p:val>
                                        </p:tav>
                                        <p:tav tm="100000">
                                          <p:val>
                                            <p:strVal val="#ppt_h"/>
                                          </p:val>
                                        </p:tav>
                                      </p:tavLst>
                                    </p:anim>
                                    <p:animEffect transition="in" filter="fade">
                                      <p:cBhvr>
                                        <p:cTn id="13" dur="1500"/>
                                        <p:tgtEl>
                                          <p:spTgt spid="2"/>
                                        </p:tgtEl>
                                      </p:cBhvr>
                                    </p:animEffect>
                                  </p:childTnLst>
                                </p:cTn>
                              </p:par>
                              <p:par>
                                <p:cTn id="14" presetID="53" presetClass="entr" presetSubtype="16" fill="hold" nodeType="withEffect">
                                  <p:stCondLst>
                                    <p:cond delay="1500"/>
                                  </p:stCondLst>
                                  <p:childTnLst>
                                    <p:set>
                                      <p:cBhvr>
                                        <p:cTn id="15" dur="1" fill="hold">
                                          <p:stCondLst>
                                            <p:cond delay="0"/>
                                          </p:stCondLst>
                                        </p:cTn>
                                        <p:tgtEl>
                                          <p:spTgt spid="6"/>
                                        </p:tgtEl>
                                        <p:attrNameLst>
                                          <p:attrName>style.visibility</p:attrName>
                                        </p:attrNameLst>
                                      </p:cBhvr>
                                      <p:to>
                                        <p:strVal val="visible"/>
                                      </p:to>
                                    </p:set>
                                    <p:anim calcmode="lin" valueType="num">
                                      <p:cBhvr>
                                        <p:cTn id="16" dur="1500" fill="hold"/>
                                        <p:tgtEl>
                                          <p:spTgt spid="6"/>
                                        </p:tgtEl>
                                        <p:attrNameLst>
                                          <p:attrName>ppt_w</p:attrName>
                                        </p:attrNameLst>
                                      </p:cBhvr>
                                      <p:tavLst>
                                        <p:tav tm="0">
                                          <p:val>
                                            <p:fltVal val="0"/>
                                          </p:val>
                                        </p:tav>
                                        <p:tav tm="100000">
                                          <p:val>
                                            <p:strVal val="#ppt_w"/>
                                          </p:val>
                                        </p:tav>
                                      </p:tavLst>
                                    </p:anim>
                                    <p:anim calcmode="lin" valueType="num">
                                      <p:cBhvr>
                                        <p:cTn id="17" dur="1500" fill="hold"/>
                                        <p:tgtEl>
                                          <p:spTgt spid="6"/>
                                        </p:tgtEl>
                                        <p:attrNameLst>
                                          <p:attrName>ppt_h</p:attrName>
                                        </p:attrNameLst>
                                      </p:cBhvr>
                                      <p:tavLst>
                                        <p:tav tm="0">
                                          <p:val>
                                            <p:fltVal val="0"/>
                                          </p:val>
                                        </p:tav>
                                        <p:tav tm="100000">
                                          <p:val>
                                            <p:strVal val="#ppt_h"/>
                                          </p:val>
                                        </p:tav>
                                      </p:tavLst>
                                    </p:anim>
                                    <p:animEffect transition="in" filter="fade">
                                      <p:cBhvr>
                                        <p:cTn id="18"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TextShape 1"/>
          <p:cNvSpPr txBox="1"/>
          <p:nvPr/>
        </p:nvSpPr>
        <p:spPr>
          <a:xfrm>
            <a:off x="559800" y="404640"/>
            <a:ext cx="8229240" cy="868680"/>
          </a:xfrm>
          <a:prstGeom prst="rect">
            <a:avLst/>
          </a:prstGeom>
          <a:noFill/>
          <a:ln>
            <a:noFill/>
          </a:ln>
        </p:spPr>
        <p:txBody>
          <a:bodyPr anchor="ctr"/>
          <a:lstStyle/>
          <a:p>
            <a:pPr algn="ctr">
              <a:lnSpc>
                <a:spcPct val="100000"/>
              </a:lnSpc>
            </a:pPr>
            <a:endParaRPr dirty="0">
              <a:solidFill>
                <a:schemeClr val="bg2">
                  <a:lumMod val="75000"/>
                </a:schemeClr>
              </a:solidFill>
            </a:endParaRPr>
          </a:p>
        </p:txBody>
      </p:sp>
      <p:sp>
        <p:nvSpPr>
          <p:cNvPr id="196" name="CustomShape 2"/>
          <p:cNvSpPr/>
          <p:nvPr/>
        </p:nvSpPr>
        <p:spPr>
          <a:xfrm>
            <a:off x="1556460" y="4755725"/>
            <a:ext cx="99036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ru-RU" b="1" i="1" strike="noStrike" dirty="0">
                <a:solidFill>
                  <a:schemeClr val="bg2">
                    <a:lumMod val="50000"/>
                  </a:schemeClr>
                </a:solidFill>
                <a:latin typeface="Calibri"/>
              </a:rPr>
              <a:t>Марш</a:t>
            </a:r>
            <a:endParaRPr b="1" i="1" dirty="0">
              <a:solidFill>
                <a:schemeClr val="bg2">
                  <a:lumMod val="50000"/>
                </a:schemeClr>
              </a:solidFill>
            </a:endParaRPr>
          </a:p>
        </p:txBody>
      </p:sp>
      <p:pic>
        <p:nvPicPr>
          <p:cNvPr id="197" name="Picture 4"/>
          <p:cNvPicPr/>
          <p:nvPr/>
        </p:nvPicPr>
        <p:blipFill>
          <a:blip r:embed="rId9"/>
          <a:srcRect l="3188" t="2272" r="5800" b="4539"/>
          <a:stretch/>
        </p:blipFill>
        <p:spPr>
          <a:xfrm>
            <a:off x="3203848" y="3880932"/>
            <a:ext cx="2650167" cy="2159924"/>
          </a:xfrm>
          <a:prstGeom prst="rect">
            <a:avLst/>
          </a:prstGeom>
          <a:ln w="63360">
            <a:solidFill>
              <a:schemeClr val="bg1"/>
            </a:solidFill>
          </a:ln>
          <a:effectLst>
            <a:outerShdw blurRad="50800" dist="38100" dir="5400000" algn="t" rotWithShape="0">
              <a:srgbClr val="000000">
                <a:alpha val="40000"/>
              </a:srgbClr>
            </a:outerShdw>
          </a:effectLst>
          <a:scene3d>
            <a:camera prst="orthographicFront"/>
            <a:lightRig rig="contrasting" dir="t">
              <a:rot lat="0" lon="0" rev="3000000"/>
            </a:lightRig>
          </a:scene3d>
          <a:sp3d contourW="7620">
            <a:bevelT w="95250" h="31750"/>
            <a:contourClr>
              <a:srgbClr val="333333"/>
            </a:contourClr>
          </a:sp3d>
        </p:spPr>
      </p:pic>
      <p:sp>
        <p:nvSpPr>
          <p:cNvPr id="198" name="CustomShape 3"/>
          <p:cNvSpPr/>
          <p:nvPr/>
        </p:nvSpPr>
        <p:spPr>
          <a:xfrm>
            <a:off x="3876120" y="6335295"/>
            <a:ext cx="110556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b="1" i="1" strike="noStrike" dirty="0">
                <a:solidFill>
                  <a:schemeClr val="bg2">
                    <a:lumMod val="50000"/>
                  </a:schemeClr>
                </a:solidFill>
                <a:latin typeface="Calibri"/>
              </a:rPr>
              <a:t>Вальс</a:t>
            </a:r>
            <a:endParaRPr b="1" i="1" dirty="0">
              <a:solidFill>
                <a:schemeClr val="bg2">
                  <a:lumMod val="50000"/>
                </a:schemeClr>
              </a:solidFill>
            </a:endParaRPr>
          </a:p>
        </p:txBody>
      </p:sp>
      <p:sp>
        <p:nvSpPr>
          <p:cNvPr id="200" name="CustomShape 4"/>
          <p:cNvSpPr/>
          <p:nvPr/>
        </p:nvSpPr>
        <p:spPr>
          <a:xfrm>
            <a:off x="6909792" y="4744698"/>
            <a:ext cx="128808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b="1" i="1" strike="noStrike" dirty="0">
                <a:solidFill>
                  <a:schemeClr val="bg2">
                    <a:lumMod val="50000"/>
                  </a:schemeClr>
                </a:solidFill>
                <a:latin typeface="Calibri"/>
              </a:rPr>
              <a:t>Полька</a:t>
            </a:r>
            <a:endParaRPr b="1" i="1" dirty="0">
              <a:solidFill>
                <a:schemeClr val="bg2">
                  <a:lumMod val="50000"/>
                </a:schemeClr>
              </a:solidFill>
            </a:endParaRPr>
          </a:p>
        </p:txBody>
      </p:sp>
      <p:sp>
        <p:nvSpPr>
          <p:cNvPr id="201" name="CustomShape 5"/>
          <p:cNvSpPr/>
          <p:nvPr/>
        </p:nvSpPr>
        <p:spPr>
          <a:xfrm>
            <a:off x="392040" y="1340280"/>
            <a:ext cx="8073720" cy="945000"/>
          </a:xfrm>
          <a:prstGeom prst="rect">
            <a:avLst/>
          </a:prstGeom>
          <a:noFill/>
          <a:ln>
            <a:noFill/>
          </a:ln>
        </p:spPr>
        <p:style>
          <a:lnRef idx="0">
            <a:scrgbClr r="0" g="0" b="0"/>
          </a:lnRef>
          <a:fillRef idx="0">
            <a:scrgbClr r="0" g="0" b="0"/>
          </a:fillRef>
          <a:effectRef idx="0">
            <a:scrgbClr r="0" g="0" b="0"/>
          </a:effectRef>
          <a:fontRef idx="minor"/>
        </p:style>
        <p:txBody>
          <a:bodyPr wrap="none"/>
          <a:lstStyle/>
          <a:p>
            <a:pPr algn="ctr">
              <a:lnSpc>
                <a:spcPct val="100000"/>
              </a:lnSpc>
            </a:pPr>
            <a:r>
              <a:rPr lang="ru-RU" sz="2800" b="1" i="1" strike="noStrike" dirty="0">
                <a:solidFill>
                  <a:srgbClr val="0070C0"/>
                </a:solidFill>
                <a:latin typeface="Calibri"/>
              </a:rPr>
              <a:t>Каждый танец имеет свой  музыкальный </a:t>
            </a:r>
            <a:endParaRPr b="1" dirty="0">
              <a:solidFill>
                <a:srgbClr val="0070C0"/>
              </a:solidFill>
            </a:endParaRPr>
          </a:p>
          <a:p>
            <a:pPr algn="ctr">
              <a:lnSpc>
                <a:spcPct val="100000"/>
              </a:lnSpc>
            </a:pPr>
            <a:r>
              <a:rPr lang="ru-RU" sz="2800" b="1" i="1" strike="noStrike" dirty="0">
                <a:solidFill>
                  <a:srgbClr val="0070C0"/>
                </a:solidFill>
                <a:latin typeface="Calibri"/>
              </a:rPr>
              <a:t>размер и свой </a:t>
            </a:r>
            <a:r>
              <a:rPr lang="ru-RU" sz="2400" b="1" i="1" strike="noStrike" dirty="0">
                <a:solidFill>
                  <a:srgbClr val="0070C0"/>
                </a:solidFill>
                <a:latin typeface="Calibri"/>
              </a:rPr>
              <a:t>ритм.</a:t>
            </a:r>
            <a:endParaRPr b="1" dirty="0">
              <a:solidFill>
                <a:srgbClr val="0070C0"/>
              </a:solidFill>
            </a:endParaRPr>
          </a:p>
        </p:txBody>
      </p:sp>
      <p:sp>
        <p:nvSpPr>
          <p:cNvPr id="2" name="Прямоугольник 1"/>
          <p:cNvSpPr/>
          <p:nvPr/>
        </p:nvSpPr>
        <p:spPr>
          <a:xfrm>
            <a:off x="228330" y="404640"/>
            <a:ext cx="8892179" cy="769441"/>
          </a:xfrm>
          <a:prstGeom prst="rect">
            <a:avLst/>
          </a:prstGeom>
          <a:noFill/>
        </p:spPr>
        <p:txBody>
          <a:bodyPr wrap="none" lIns="91440" tIns="45720" rIns="91440" bIns="45720">
            <a:spAutoFit/>
          </a:bodyPr>
          <a:lstStyle/>
          <a:p>
            <a:pPr algn="ctr"/>
            <a:r>
              <a:rPr lang="ru-RU" sz="4400" b="1" i="1" cap="none" spc="0" dirty="0" smtClean="0">
                <a:ln w="10541" cmpd="sng">
                  <a:solidFill>
                    <a:schemeClr val="accent1">
                      <a:shade val="88000"/>
                      <a:satMod val="110000"/>
                    </a:schemeClr>
                  </a:solidFill>
                  <a:prstDash val="solid"/>
                </a:ln>
                <a:solidFill>
                  <a:schemeClr val="bg2">
                    <a:lumMod val="75000"/>
                  </a:schemeClr>
                </a:solidFill>
                <a:effectLst/>
              </a:rPr>
              <a:t>Музыкальный размер в танцах</a:t>
            </a:r>
            <a:endParaRPr lang="ru-RU" sz="4400" b="1" i="1" cap="none" spc="0" dirty="0">
              <a:ln w="10541" cmpd="sng">
                <a:solidFill>
                  <a:schemeClr val="accent1">
                    <a:shade val="88000"/>
                    <a:satMod val="110000"/>
                  </a:schemeClr>
                </a:solidFill>
                <a:prstDash val="solid"/>
              </a:ln>
              <a:solidFill>
                <a:schemeClr val="bg2">
                  <a:lumMod val="75000"/>
                </a:schemeClr>
              </a:solidFill>
              <a:effectLst/>
            </a:endParaRPr>
          </a:p>
        </p:txBody>
      </p:sp>
      <p:pic>
        <p:nvPicPr>
          <p:cNvPr id="3" name="марш прокофьев.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27584" y="4656094"/>
            <a:ext cx="609600" cy="609600"/>
          </a:xfrm>
          <a:prstGeom prst="rect">
            <a:avLst/>
          </a:prstGeom>
        </p:spPr>
      </p:pic>
      <p:pic>
        <p:nvPicPr>
          <p:cNvPr id="4" name="чайковский вальс.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3303704" y="6248400"/>
            <a:ext cx="609600" cy="609600"/>
          </a:xfrm>
          <a:prstGeom prst="rect">
            <a:avLst/>
          </a:prstGeom>
        </p:spPr>
      </p:pic>
      <p:pic>
        <p:nvPicPr>
          <p:cNvPr id="5" name="чешская полька.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6372200" y="4622238"/>
            <a:ext cx="609600" cy="609600"/>
          </a:xfrm>
          <a:prstGeom prst="rect">
            <a:avLst/>
          </a:prstGeom>
        </p:spPr>
      </p:pic>
      <p:pic>
        <p:nvPicPr>
          <p:cNvPr id="6" name="Рисунок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12160" y="2421931"/>
            <a:ext cx="2896490" cy="20672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Рисунок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8330" y="2315099"/>
            <a:ext cx="2802050" cy="21410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Рисунок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8330" y="2348172"/>
            <a:ext cx="2802050" cy="21410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Управляющая кнопка: далее 15">
            <a:hlinkClick r:id="" action="ppaction://hlinkshowjump?jump=nextslide" highlightClick="1"/>
          </p:cNvPr>
          <p:cNvSpPr/>
          <p:nvPr/>
        </p:nvSpPr>
        <p:spPr>
          <a:xfrm>
            <a:off x="8610466" y="6330318"/>
            <a:ext cx="391422" cy="357058"/>
          </a:xfrm>
          <a:prstGeom prst="actionButtonForwardNext">
            <a:avLst/>
          </a:prstGeom>
          <a:solidFill>
            <a:srgbClr val="FFFF00"/>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69824"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54674" fill="hold"/>
                                        <p:tgtEl>
                                          <p:spTgt spid="4"/>
                                        </p:tgtEl>
                                      </p:cBhvr>
                                    </p:cmd>
                                  </p:childTnLst>
                                </p:cTn>
                              </p:par>
                            </p:childTnLst>
                          </p:cTn>
                        </p:par>
                      </p:childTnLst>
                    </p:cTn>
                  </p:par>
                </p:childTnLst>
              </p:cTn>
              <p:nextCondLst>
                <p:cond evt="onClick" delay="0">
                  <p:tgtEl>
                    <p:spTgt spid="4"/>
                  </p:tgtEl>
                </p:cond>
              </p:nextCondLst>
            </p:seq>
            <p:audio>
              <p:cMediaNode vol="80000">
                <p:cTn id="19" fill="hold" display="0">
                  <p:stCondLst>
                    <p:cond delay="indefinite"/>
                  </p:stCondLst>
                  <p:endCondLst>
                    <p:cond evt="onStopAudio" delay="0">
                      <p:tgtEl>
                        <p:sldTgt/>
                      </p:tgtEl>
                    </p:cond>
                  </p:endCondLst>
                </p:cTn>
                <p:tgtEl>
                  <p:spTgt spid="4"/>
                </p:tgtEl>
              </p:cMediaNode>
            </p:audio>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30945" fill="hold"/>
                                        <p:tgtEl>
                                          <p:spTgt spid="5"/>
                                        </p:tgtEl>
                                      </p:cBhvr>
                                    </p:cmd>
                                  </p:childTnLst>
                                </p:cTn>
                              </p:par>
                            </p:childTnLst>
                          </p:cTn>
                        </p:par>
                      </p:childTnLst>
                    </p:cTn>
                  </p:par>
                </p:childTnLst>
              </p:cTn>
              <p:nextCondLst>
                <p:cond evt="onClick" delay="0">
                  <p:tgtEl>
                    <p:spTgt spid="5"/>
                  </p:tgtEl>
                </p:cond>
              </p:nextCondLst>
            </p:seq>
            <p:audio>
              <p:cMediaNode vol="80000">
                <p:cTn id="25"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306643" y="332656"/>
            <a:ext cx="2592288" cy="707886"/>
          </a:xfrm>
          <a:prstGeom prst="rect">
            <a:avLst/>
          </a:prstGeom>
        </p:spPr>
        <p:txBody>
          <a:bodyPr wrap="square">
            <a:spAutoFit/>
          </a:bodyPr>
          <a:lstStyle/>
          <a:p>
            <a:pPr algn="ctr">
              <a:lnSpc>
                <a:spcPct val="100000"/>
              </a:lnSpc>
            </a:pPr>
            <a:r>
              <a:rPr lang="ru-RU" sz="4000" b="1" i="1" dirty="0">
                <a:solidFill>
                  <a:schemeClr val="bg2">
                    <a:lumMod val="50000"/>
                  </a:schemeClr>
                </a:solidFill>
                <a:latin typeface="Calibri"/>
              </a:rPr>
              <a:t>Марш</a:t>
            </a:r>
            <a:endParaRPr lang="ru-RU" sz="4000" b="1" i="1" dirty="0">
              <a:solidFill>
                <a:schemeClr val="bg2">
                  <a:lumMod val="50000"/>
                </a:schemeClr>
              </a:solidFill>
            </a:endParaRPr>
          </a:p>
        </p:txBody>
      </p:sp>
      <p:sp>
        <p:nvSpPr>
          <p:cNvPr id="7" name="Прямоугольник 6"/>
          <p:cNvSpPr/>
          <p:nvPr/>
        </p:nvSpPr>
        <p:spPr>
          <a:xfrm>
            <a:off x="3779912" y="1196752"/>
            <a:ext cx="5112567" cy="2308324"/>
          </a:xfrm>
          <a:prstGeom prst="rect">
            <a:avLst/>
          </a:prstGeom>
        </p:spPr>
        <p:txBody>
          <a:bodyPr wrap="square">
            <a:spAutoFit/>
          </a:bodyPr>
          <a:lstStyle/>
          <a:p>
            <a:r>
              <a:rPr lang="ru-RU" sz="2400" i="1" dirty="0" smtClean="0">
                <a:solidFill>
                  <a:srgbClr val="0070C0"/>
                </a:solidFill>
              </a:rPr>
              <a:t>В</a:t>
            </a:r>
            <a:r>
              <a:rPr lang="ru-RU" sz="2400" b="1" i="1" dirty="0" smtClean="0">
                <a:solidFill>
                  <a:srgbClr val="0070C0"/>
                </a:solidFill>
              </a:rPr>
              <a:t> </a:t>
            </a:r>
            <a:r>
              <a:rPr lang="ru-RU" sz="2400" i="1" dirty="0" smtClean="0">
                <a:solidFill>
                  <a:srgbClr val="0070C0"/>
                </a:solidFill>
              </a:rPr>
              <a:t>переводе с французского</a:t>
            </a:r>
            <a:r>
              <a:rPr lang="ru-RU" sz="2400" i="1" dirty="0">
                <a:solidFill>
                  <a:srgbClr val="0070C0"/>
                </a:solidFill>
              </a:rPr>
              <a:t> </a:t>
            </a:r>
            <a:r>
              <a:rPr lang="ru-RU" sz="2400" i="1" dirty="0" err="1">
                <a:solidFill>
                  <a:srgbClr val="0070C0"/>
                </a:solidFill>
              </a:rPr>
              <a:t>marche</a:t>
            </a:r>
            <a:r>
              <a:rPr lang="ru-RU" sz="2400" i="1" dirty="0">
                <a:solidFill>
                  <a:srgbClr val="0070C0"/>
                </a:solidFill>
              </a:rPr>
              <a:t> — </a:t>
            </a:r>
            <a:r>
              <a:rPr lang="ru-RU" sz="2400" i="1" dirty="0" smtClean="0">
                <a:solidFill>
                  <a:srgbClr val="0070C0"/>
                </a:solidFill>
              </a:rPr>
              <a:t>означает </a:t>
            </a:r>
            <a:r>
              <a:rPr lang="ru-RU" sz="2400" i="1" dirty="0">
                <a:solidFill>
                  <a:srgbClr val="0070C0"/>
                </a:solidFill>
              </a:rPr>
              <a:t>«шествие», «движение вперёд</a:t>
            </a:r>
            <a:r>
              <a:rPr lang="ru-RU" sz="2400" i="1" dirty="0" smtClean="0">
                <a:solidFill>
                  <a:srgbClr val="0070C0"/>
                </a:solidFill>
              </a:rPr>
              <a:t>». </a:t>
            </a:r>
          </a:p>
          <a:p>
            <a:r>
              <a:rPr lang="ru-RU" sz="2400" i="1" dirty="0" smtClean="0">
                <a:solidFill>
                  <a:srgbClr val="0070C0"/>
                </a:solidFill>
              </a:rPr>
              <a:t>Марш-это музыкальный жанр,</a:t>
            </a:r>
          </a:p>
          <a:p>
            <a:r>
              <a:rPr lang="ru-RU" sz="2400" i="1" dirty="0">
                <a:solidFill>
                  <a:srgbClr val="0070C0"/>
                </a:solidFill>
              </a:rPr>
              <a:t>с</a:t>
            </a:r>
            <a:r>
              <a:rPr lang="ru-RU" sz="2400" i="1" dirty="0" smtClean="0">
                <a:solidFill>
                  <a:srgbClr val="0070C0"/>
                </a:solidFill>
              </a:rPr>
              <a:t>уществующий  со времен Древней Греции  и Рима. </a:t>
            </a:r>
            <a:endParaRPr lang="ru-RU" sz="2400" i="1" dirty="0">
              <a:solidFill>
                <a:srgbClr val="0070C0"/>
              </a:solidFill>
            </a:endParaRPr>
          </a:p>
        </p:txBody>
      </p:sp>
      <p:sp>
        <p:nvSpPr>
          <p:cNvPr id="8" name="Прямоугольник 7"/>
          <p:cNvSpPr/>
          <p:nvPr/>
        </p:nvSpPr>
        <p:spPr>
          <a:xfrm>
            <a:off x="409155" y="4869160"/>
            <a:ext cx="8267301" cy="1200329"/>
          </a:xfrm>
          <a:prstGeom prst="rect">
            <a:avLst/>
          </a:prstGeom>
        </p:spPr>
        <p:txBody>
          <a:bodyPr wrap="square">
            <a:spAutoFit/>
          </a:bodyPr>
          <a:lstStyle/>
          <a:p>
            <a:r>
              <a:rPr lang="ru-RU" sz="2400" i="1" dirty="0">
                <a:solidFill>
                  <a:srgbClr val="0070C0"/>
                </a:solidFill>
              </a:rPr>
              <a:t>Марш </a:t>
            </a:r>
            <a:r>
              <a:rPr lang="ru-RU" sz="2400" i="1" dirty="0" smtClean="0">
                <a:solidFill>
                  <a:srgbClr val="0070C0"/>
                </a:solidFill>
              </a:rPr>
              <a:t>отличатся </a:t>
            </a:r>
            <a:r>
              <a:rPr lang="ru-RU" sz="2400" i="1" dirty="0">
                <a:solidFill>
                  <a:srgbClr val="0070C0"/>
                </a:solidFill>
              </a:rPr>
              <a:t>чёткий </a:t>
            </a:r>
            <a:r>
              <a:rPr lang="ru-RU" sz="2400" i="1" dirty="0" smtClean="0">
                <a:solidFill>
                  <a:srgbClr val="0070C0"/>
                </a:solidFill>
              </a:rPr>
              <a:t>ритмом </a:t>
            </a:r>
            <a:r>
              <a:rPr lang="ru-RU" sz="2400" i="1" dirty="0">
                <a:solidFill>
                  <a:srgbClr val="0070C0"/>
                </a:solidFill>
              </a:rPr>
              <a:t>и </a:t>
            </a:r>
            <a:r>
              <a:rPr lang="ru-RU" sz="2400" i="1" dirty="0" smtClean="0">
                <a:solidFill>
                  <a:srgbClr val="0070C0"/>
                </a:solidFill>
              </a:rPr>
              <a:t>строгой размеренностью</a:t>
            </a:r>
            <a:r>
              <a:rPr lang="ru-RU" sz="2400" i="1" dirty="0">
                <a:solidFill>
                  <a:srgbClr val="0070C0"/>
                </a:solidFill>
              </a:rPr>
              <a:t> </a:t>
            </a:r>
            <a:r>
              <a:rPr lang="ru-RU" sz="2400" i="1" dirty="0" smtClean="0">
                <a:solidFill>
                  <a:srgbClr val="0070C0"/>
                </a:solidFill>
              </a:rPr>
              <a:t>темпа. Обычно он </a:t>
            </a:r>
            <a:r>
              <a:rPr lang="ru-RU" sz="2400" i="1" dirty="0">
                <a:solidFill>
                  <a:srgbClr val="0070C0"/>
                </a:solidFill>
              </a:rPr>
              <a:t>бывает выдержан в размерах </a:t>
            </a:r>
            <a:r>
              <a:rPr lang="ru-RU" sz="2400" i="1" dirty="0" smtClean="0">
                <a:solidFill>
                  <a:srgbClr val="0070C0"/>
                </a:solidFill>
              </a:rPr>
              <a:t>2/4 и</a:t>
            </a:r>
            <a:r>
              <a:rPr lang="ru-RU" sz="2400" i="1" dirty="0">
                <a:solidFill>
                  <a:srgbClr val="0070C0"/>
                </a:solidFill>
              </a:rPr>
              <a:t> </a:t>
            </a:r>
            <a:r>
              <a:rPr lang="ru-RU" sz="2400" i="1" dirty="0" smtClean="0">
                <a:solidFill>
                  <a:srgbClr val="0070C0"/>
                </a:solidFill>
              </a:rPr>
              <a:t>4/4. </a:t>
            </a:r>
            <a:endParaRPr lang="ru-RU" sz="2400" i="1" dirty="0">
              <a:solidFill>
                <a:srgbClr val="0070C0"/>
              </a:solidFill>
            </a:endParaRPr>
          </a:p>
        </p:txBody>
      </p:sp>
      <p:sp>
        <p:nvSpPr>
          <p:cNvPr id="4" name="Прямоугольник 3"/>
          <p:cNvSpPr/>
          <p:nvPr/>
        </p:nvSpPr>
        <p:spPr>
          <a:xfrm>
            <a:off x="444456" y="3861048"/>
            <a:ext cx="8267301" cy="830997"/>
          </a:xfrm>
          <a:prstGeom prst="rect">
            <a:avLst/>
          </a:prstGeom>
        </p:spPr>
        <p:txBody>
          <a:bodyPr wrap="square">
            <a:spAutoFit/>
          </a:bodyPr>
          <a:lstStyle/>
          <a:p>
            <a:r>
              <a:rPr lang="ru-RU" sz="2400" i="1" dirty="0">
                <a:solidFill>
                  <a:srgbClr val="0070C0"/>
                </a:solidFill>
              </a:rPr>
              <a:t>Именно под марш происходит построение войск или праздничных шествий.</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844" y="874750"/>
            <a:ext cx="3507089"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Управляющая кнопка: далее 9">
            <a:hlinkClick r:id="" action="ppaction://hlinkshowjump?jump=nextslide" highlightClick="1"/>
          </p:cNvPr>
          <p:cNvSpPr/>
          <p:nvPr/>
        </p:nvSpPr>
        <p:spPr>
          <a:xfrm>
            <a:off x="8610466" y="6330318"/>
            <a:ext cx="391422" cy="357058"/>
          </a:xfrm>
          <a:prstGeom prst="actionButtonForwardNext">
            <a:avLst/>
          </a:prstGeom>
          <a:solidFill>
            <a:srgbClr val="FFFF00"/>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605235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00"/>
                                        <p:tgtEl>
                                          <p:spTgt spid="3"/>
                                        </p:tgtEl>
                                      </p:cBhvr>
                                    </p:animEffect>
                                  </p:childTnLst>
                                </p:cTn>
                              </p:par>
                            </p:childTnLst>
                          </p:cTn>
                        </p:par>
                        <p:par>
                          <p:cTn id="8" fill="hold">
                            <p:stCondLst>
                              <p:cond delay="1000"/>
                            </p:stCondLst>
                            <p:childTnLst>
                              <p:par>
                                <p:cTn id="9" presetID="6" presetClass="entr" presetSubtype="16"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circle(in)">
                                      <p:cBhvr>
                                        <p:cTn id="11"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p:nvPr/>
        </p:nvPicPr>
        <p:blipFill>
          <a:blip r:embed="rId2"/>
          <a:srcRect l="3188" t="2272" r="5800" b="4539"/>
          <a:stretch/>
        </p:blipFill>
        <p:spPr>
          <a:xfrm>
            <a:off x="334548" y="386014"/>
            <a:ext cx="2713579" cy="2744502"/>
          </a:xfrm>
          <a:prstGeom prst="rect">
            <a:avLst/>
          </a:prstGeom>
          <a:ln w="63360">
            <a:solidFill>
              <a:schemeClr val="bg1"/>
            </a:solidFill>
          </a:ln>
          <a:effectLst>
            <a:outerShdw blurRad="50800" dist="38100" dir="5400000" algn="t" rotWithShape="0">
              <a:srgbClr val="000000">
                <a:alpha val="40000"/>
              </a:srgbClr>
            </a:outerShdw>
          </a:effectLst>
          <a:scene3d>
            <a:camera prst="orthographicFront"/>
            <a:lightRig rig="contrasting" dir="t">
              <a:rot lat="0" lon="0" rev="3000000"/>
            </a:lightRig>
          </a:scene3d>
          <a:sp3d contourW="7620">
            <a:bevelT w="95250" h="31750"/>
            <a:contourClr>
              <a:srgbClr val="333333"/>
            </a:contourClr>
          </a:sp3d>
        </p:spPr>
      </p:pic>
      <p:sp>
        <p:nvSpPr>
          <p:cNvPr id="3" name="Прямоугольник 2"/>
          <p:cNvSpPr/>
          <p:nvPr/>
        </p:nvSpPr>
        <p:spPr>
          <a:xfrm>
            <a:off x="4564211" y="174134"/>
            <a:ext cx="2232248" cy="707886"/>
          </a:xfrm>
          <a:prstGeom prst="rect">
            <a:avLst/>
          </a:prstGeom>
        </p:spPr>
        <p:txBody>
          <a:bodyPr wrap="square">
            <a:spAutoFit/>
          </a:bodyPr>
          <a:lstStyle/>
          <a:p>
            <a:pPr algn="ctr">
              <a:lnSpc>
                <a:spcPct val="100000"/>
              </a:lnSpc>
            </a:pPr>
            <a:r>
              <a:rPr lang="ru-RU" sz="4000" b="1" i="1" dirty="0" smtClean="0">
                <a:solidFill>
                  <a:schemeClr val="bg2">
                    <a:lumMod val="50000"/>
                  </a:schemeClr>
                </a:solidFill>
                <a:latin typeface="Calibri"/>
              </a:rPr>
              <a:t>Вальс</a:t>
            </a:r>
            <a:endParaRPr lang="ru-RU" sz="4000" b="1" i="1" dirty="0">
              <a:solidFill>
                <a:schemeClr val="bg2">
                  <a:lumMod val="50000"/>
                </a:schemeClr>
              </a:solidFill>
            </a:endParaRPr>
          </a:p>
        </p:txBody>
      </p:sp>
      <p:sp>
        <p:nvSpPr>
          <p:cNvPr id="6" name="Прямоугольник 5"/>
          <p:cNvSpPr/>
          <p:nvPr/>
        </p:nvSpPr>
        <p:spPr>
          <a:xfrm>
            <a:off x="3186661" y="980728"/>
            <a:ext cx="5586241" cy="2308324"/>
          </a:xfrm>
          <a:prstGeom prst="rect">
            <a:avLst/>
          </a:prstGeom>
        </p:spPr>
        <p:txBody>
          <a:bodyPr wrap="square">
            <a:spAutoFit/>
          </a:bodyPr>
          <a:lstStyle/>
          <a:p>
            <a:r>
              <a:rPr lang="ru-RU" sz="2400" i="1" dirty="0">
                <a:solidFill>
                  <a:srgbClr val="0070C0"/>
                </a:solidFill>
              </a:rPr>
              <a:t>Название танца происходит от немецкого слова «</a:t>
            </a:r>
            <a:r>
              <a:rPr lang="ru-RU" sz="2400" i="1" dirty="0" err="1">
                <a:solidFill>
                  <a:srgbClr val="0070C0"/>
                </a:solidFill>
              </a:rPr>
              <a:t>walzer</a:t>
            </a:r>
            <a:r>
              <a:rPr lang="ru-RU" sz="2400" i="1" dirty="0" smtClean="0">
                <a:solidFill>
                  <a:srgbClr val="0070C0"/>
                </a:solidFill>
              </a:rPr>
              <a:t>»- «кружиться». Основу </a:t>
            </a:r>
            <a:r>
              <a:rPr lang="ru-RU" sz="2400" i="1" dirty="0">
                <a:solidFill>
                  <a:srgbClr val="0070C0"/>
                </a:solidFill>
              </a:rPr>
              <a:t>вальса составляет именно плавное, беспрерывное кружение пары с одновременным движением по залу</a:t>
            </a:r>
            <a:r>
              <a:rPr lang="ru-RU" i="1" dirty="0">
                <a:solidFill>
                  <a:srgbClr val="0070C0"/>
                </a:solidFill>
              </a:rPr>
              <a:t>. </a:t>
            </a:r>
          </a:p>
        </p:txBody>
      </p:sp>
      <p:sp>
        <p:nvSpPr>
          <p:cNvPr id="7" name="Прямоугольник 6"/>
          <p:cNvSpPr/>
          <p:nvPr/>
        </p:nvSpPr>
        <p:spPr>
          <a:xfrm>
            <a:off x="334548" y="3437634"/>
            <a:ext cx="8394553" cy="3046988"/>
          </a:xfrm>
          <a:prstGeom prst="rect">
            <a:avLst/>
          </a:prstGeom>
        </p:spPr>
        <p:txBody>
          <a:bodyPr wrap="square">
            <a:spAutoFit/>
          </a:bodyPr>
          <a:lstStyle/>
          <a:p>
            <a:r>
              <a:rPr lang="ru-RU" sz="2400" i="1" dirty="0" smtClean="0">
                <a:solidFill>
                  <a:srgbClr val="0070C0"/>
                </a:solidFill>
              </a:rPr>
              <a:t>Для классического вальса характерно:</a:t>
            </a:r>
          </a:p>
          <a:p>
            <a:pPr marL="285750" indent="-285750">
              <a:buFont typeface="Arial" panose="020B0604020202020204" pitchFamily="34" charset="0"/>
              <a:buChar char="•"/>
            </a:pPr>
            <a:r>
              <a:rPr lang="ru-RU" sz="2400" i="1" dirty="0" smtClean="0">
                <a:solidFill>
                  <a:srgbClr val="0070C0"/>
                </a:solidFill>
              </a:rPr>
              <a:t>быстрая и ритмичная структура. «Раз, два, три. Раз, два, три» — так отбивается ритм вальсовых шагов;</a:t>
            </a:r>
          </a:p>
          <a:p>
            <a:pPr marL="285750" indent="-285750">
              <a:buFont typeface="Arial" panose="020B0604020202020204" pitchFamily="34" charset="0"/>
              <a:buChar char="•"/>
            </a:pPr>
            <a:r>
              <a:rPr lang="ru-RU" sz="2400" i="1" dirty="0" smtClean="0">
                <a:solidFill>
                  <a:srgbClr val="0070C0"/>
                </a:solidFill>
              </a:rPr>
              <a:t>трехдольный музыкальный размер;</a:t>
            </a:r>
          </a:p>
          <a:p>
            <a:pPr marL="285750" indent="-285750">
              <a:buFont typeface="Arial" panose="020B0604020202020204" pitchFamily="34" charset="0"/>
              <a:buChar char="•"/>
            </a:pPr>
            <a:r>
              <a:rPr lang="ru-RU" sz="2400" i="1" dirty="0" smtClean="0">
                <a:solidFill>
                  <a:srgbClr val="0070C0"/>
                </a:solidFill>
              </a:rPr>
              <a:t>танец исполняют мужчина и женщина в паре;</a:t>
            </a:r>
          </a:p>
          <a:p>
            <a:pPr marL="285750" indent="-285750">
              <a:buFont typeface="Arial" panose="020B0604020202020204" pitchFamily="34" charset="0"/>
              <a:buChar char="•"/>
            </a:pPr>
            <a:r>
              <a:rPr lang="ru-RU" sz="2400" i="1" dirty="0" smtClean="0">
                <a:solidFill>
                  <a:srgbClr val="0070C0"/>
                </a:solidFill>
              </a:rPr>
              <a:t>легкость, воздушность и грациозность в каждом движении.</a:t>
            </a:r>
            <a:endParaRPr lang="ru-RU" sz="2400" i="1" dirty="0">
              <a:solidFill>
                <a:srgbClr val="0070C0"/>
              </a:solidFill>
            </a:endParaRPr>
          </a:p>
        </p:txBody>
      </p:sp>
      <p:sp>
        <p:nvSpPr>
          <p:cNvPr id="9" name="Управляющая кнопка: далее 8">
            <a:hlinkClick r:id="" action="ppaction://hlinkshowjump?jump=nextslide" highlightClick="1"/>
          </p:cNvPr>
          <p:cNvSpPr/>
          <p:nvPr/>
        </p:nvSpPr>
        <p:spPr>
          <a:xfrm>
            <a:off x="8610466" y="6330318"/>
            <a:ext cx="391422" cy="357058"/>
          </a:xfrm>
          <a:prstGeom prst="actionButtonForwardNext">
            <a:avLst/>
          </a:prstGeom>
          <a:solidFill>
            <a:srgbClr val="FFFF00"/>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752543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164675" y="390584"/>
            <a:ext cx="1812612" cy="707886"/>
          </a:xfrm>
          <a:prstGeom prst="rect">
            <a:avLst/>
          </a:prstGeom>
        </p:spPr>
        <p:txBody>
          <a:bodyPr wrap="none">
            <a:spAutoFit/>
          </a:bodyPr>
          <a:lstStyle/>
          <a:p>
            <a:pPr>
              <a:lnSpc>
                <a:spcPct val="100000"/>
              </a:lnSpc>
            </a:pPr>
            <a:r>
              <a:rPr lang="ru-RU" sz="4000" b="1" i="1" dirty="0" smtClean="0">
                <a:solidFill>
                  <a:schemeClr val="bg2">
                    <a:lumMod val="50000"/>
                  </a:schemeClr>
                </a:solidFill>
                <a:latin typeface="Calibri"/>
              </a:rPr>
              <a:t>Полька</a:t>
            </a:r>
            <a:endParaRPr lang="ru-RU" sz="4000" b="1" i="1" dirty="0">
              <a:solidFill>
                <a:schemeClr val="bg2">
                  <a:lumMod val="50000"/>
                </a:schemeClr>
              </a:solidFill>
            </a:endParaRPr>
          </a:p>
        </p:txBody>
      </p:sp>
      <p:sp>
        <p:nvSpPr>
          <p:cNvPr id="4" name="Прямоугольник 3"/>
          <p:cNvSpPr/>
          <p:nvPr/>
        </p:nvSpPr>
        <p:spPr>
          <a:xfrm>
            <a:off x="3707904" y="1186876"/>
            <a:ext cx="5040560" cy="2308324"/>
          </a:xfrm>
          <a:prstGeom prst="rect">
            <a:avLst/>
          </a:prstGeom>
        </p:spPr>
        <p:txBody>
          <a:bodyPr wrap="square">
            <a:spAutoFit/>
          </a:bodyPr>
          <a:lstStyle/>
          <a:p>
            <a:r>
              <a:rPr lang="ru-RU" sz="2400" i="1" dirty="0" smtClean="0">
                <a:solidFill>
                  <a:schemeClr val="bg2">
                    <a:lumMod val="50000"/>
                  </a:schemeClr>
                </a:solidFill>
              </a:rPr>
              <a:t> - это танец </a:t>
            </a:r>
            <a:r>
              <a:rPr lang="ru-RU" sz="2400" i="1" dirty="0">
                <a:solidFill>
                  <a:schemeClr val="bg2">
                    <a:lumMod val="50000"/>
                  </a:schemeClr>
                </a:solidFill>
              </a:rPr>
              <a:t>чешского народа</a:t>
            </a:r>
            <a:r>
              <a:rPr lang="ru-RU" sz="2400" i="1" dirty="0" smtClean="0">
                <a:solidFill>
                  <a:schemeClr val="bg2">
                    <a:lumMod val="50000"/>
                  </a:schemeClr>
                </a:solidFill>
              </a:rPr>
              <a:t>,</a:t>
            </a:r>
          </a:p>
          <a:p>
            <a:r>
              <a:rPr lang="ru-RU" sz="2400" i="1" dirty="0">
                <a:solidFill>
                  <a:schemeClr val="bg2">
                    <a:lumMod val="50000"/>
                  </a:schemeClr>
                </a:solidFill>
              </a:rPr>
              <a:t>в</a:t>
            </a:r>
            <a:r>
              <a:rPr lang="ru-RU" sz="2400" i="1" dirty="0" smtClean="0">
                <a:solidFill>
                  <a:schemeClr val="bg2">
                    <a:lumMod val="50000"/>
                  </a:schemeClr>
                </a:solidFill>
              </a:rPr>
              <a:t>еселый, живой, задорный,</a:t>
            </a:r>
            <a:r>
              <a:rPr lang="ru-RU" sz="2400" i="1" dirty="0">
                <a:solidFill>
                  <a:schemeClr val="bg2">
                    <a:lumMod val="50000"/>
                  </a:schemeClr>
                </a:solidFill>
              </a:rPr>
              <a:t> </a:t>
            </a:r>
            <a:r>
              <a:rPr lang="ru-RU" sz="2400" i="1" dirty="0" smtClean="0">
                <a:solidFill>
                  <a:schemeClr val="bg2">
                    <a:lumMod val="50000"/>
                  </a:schemeClr>
                </a:solidFill>
              </a:rPr>
              <a:t>озорной. Его танцуют  подскоками – маленькими легкими прыжками. </a:t>
            </a:r>
            <a:r>
              <a:rPr lang="ru-RU" sz="2400" i="1" dirty="0">
                <a:solidFill>
                  <a:schemeClr val="bg2">
                    <a:lumMod val="50000"/>
                  </a:schemeClr>
                </a:solidFill>
              </a:rPr>
              <a:t>Для этого танца характерен размер 2/4</a:t>
            </a:r>
            <a:r>
              <a:rPr lang="ru-RU" sz="2400" i="1" dirty="0" smtClean="0">
                <a:solidFill>
                  <a:schemeClr val="bg2">
                    <a:lumMod val="50000"/>
                  </a:schemeClr>
                </a:solidFill>
              </a:rPr>
              <a:t>.</a:t>
            </a:r>
          </a:p>
        </p:txBody>
      </p:sp>
      <p:sp>
        <p:nvSpPr>
          <p:cNvPr id="5" name="Прямоугольник 4"/>
          <p:cNvSpPr/>
          <p:nvPr/>
        </p:nvSpPr>
        <p:spPr>
          <a:xfrm>
            <a:off x="395536" y="4293096"/>
            <a:ext cx="7920880" cy="830997"/>
          </a:xfrm>
          <a:prstGeom prst="rect">
            <a:avLst/>
          </a:prstGeom>
        </p:spPr>
        <p:txBody>
          <a:bodyPr wrap="square">
            <a:spAutoFit/>
          </a:bodyPr>
          <a:lstStyle/>
          <a:p>
            <a:r>
              <a:rPr lang="ru-RU" sz="2400" i="1" dirty="0">
                <a:solidFill>
                  <a:schemeClr val="bg2">
                    <a:lumMod val="50000"/>
                  </a:schemeClr>
                </a:solidFill>
              </a:rPr>
              <a:t>Название этого танца происходит о чешского слова </a:t>
            </a:r>
            <a:r>
              <a:rPr lang="en-US" sz="2400" i="1" dirty="0" err="1">
                <a:solidFill>
                  <a:schemeClr val="bg2">
                    <a:lumMod val="50000"/>
                  </a:schemeClr>
                </a:solidFill>
              </a:rPr>
              <a:t>pulka</a:t>
            </a:r>
            <a:r>
              <a:rPr lang="en-US" sz="2400" i="1" dirty="0">
                <a:solidFill>
                  <a:schemeClr val="bg2">
                    <a:lumMod val="50000"/>
                  </a:schemeClr>
                </a:solidFill>
              </a:rPr>
              <a:t> –</a:t>
            </a:r>
            <a:r>
              <a:rPr lang="ru-RU" sz="2400" i="1" dirty="0">
                <a:solidFill>
                  <a:schemeClr val="bg2">
                    <a:lumMod val="50000"/>
                  </a:schemeClr>
                </a:solidFill>
              </a:rPr>
              <a:t> «полшага».</a:t>
            </a:r>
          </a:p>
        </p:txBody>
      </p:sp>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7285" y="812944"/>
            <a:ext cx="3520619" cy="28083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Управляющая кнопка: далее 6">
            <a:hlinkClick r:id="" action="ppaction://hlinkshowjump?jump=nextslide" highlightClick="1"/>
          </p:cNvPr>
          <p:cNvSpPr/>
          <p:nvPr/>
        </p:nvSpPr>
        <p:spPr>
          <a:xfrm>
            <a:off x="8610466" y="6330318"/>
            <a:ext cx="391422" cy="357058"/>
          </a:xfrm>
          <a:prstGeom prst="actionButtonForwardNext">
            <a:avLst/>
          </a:prstGeom>
          <a:solidFill>
            <a:srgbClr val="FFFF00"/>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Управляющая кнопка: возврат 8">
            <a:hlinkClick r:id="rId3" action="ppaction://hlinksldjump" highlightClick="1"/>
          </p:cNvPr>
          <p:cNvSpPr/>
          <p:nvPr/>
        </p:nvSpPr>
        <p:spPr>
          <a:xfrm>
            <a:off x="251520" y="6237312"/>
            <a:ext cx="357190" cy="357057"/>
          </a:xfrm>
          <a:prstGeom prst="actionButtonReturn">
            <a:avLst/>
          </a:prstGeom>
          <a:solidFill>
            <a:srgbClr val="00B0F0"/>
          </a:solid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62298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395536" y="260648"/>
            <a:ext cx="8424936" cy="707886"/>
          </a:xfrm>
          <a:prstGeom prst="rect">
            <a:avLst/>
          </a:prstGeom>
        </p:spPr>
        <p:txBody>
          <a:bodyPr wrap="square">
            <a:spAutoFit/>
          </a:bodyPr>
          <a:lstStyle/>
          <a:p>
            <a:pPr algn="ctr"/>
            <a:r>
              <a:rPr lang="ru-RU" sz="4000" b="1" i="1" dirty="0" smtClean="0">
                <a:ln w="10541" cmpd="sng">
                  <a:solidFill>
                    <a:schemeClr val="accent1">
                      <a:shade val="88000"/>
                      <a:satMod val="110000"/>
                    </a:schemeClr>
                  </a:solidFill>
                  <a:prstDash val="solid"/>
                </a:ln>
                <a:solidFill>
                  <a:schemeClr val="bg2">
                    <a:lumMod val="75000"/>
                  </a:schemeClr>
                </a:solidFill>
              </a:rPr>
              <a:t>Элементы управления ресурса</a:t>
            </a:r>
            <a:endParaRPr lang="ru-RU" sz="4000" b="1" i="1" dirty="0">
              <a:ln w="10541" cmpd="sng">
                <a:solidFill>
                  <a:schemeClr val="accent1">
                    <a:shade val="88000"/>
                    <a:satMod val="110000"/>
                  </a:schemeClr>
                </a:solidFill>
                <a:prstDash val="solid"/>
              </a:ln>
              <a:solidFill>
                <a:schemeClr val="bg2">
                  <a:lumMod val="75000"/>
                </a:schemeClr>
              </a:solidFill>
            </a:endParaRPr>
          </a:p>
        </p:txBody>
      </p:sp>
      <p:sp>
        <p:nvSpPr>
          <p:cNvPr id="6" name="Управляющая кнопка: возврат 5">
            <a:hlinkClick r:id="" action="ppaction://macro?name=кнопка3" highlightClick="1"/>
          </p:cNvPr>
          <p:cNvSpPr/>
          <p:nvPr/>
        </p:nvSpPr>
        <p:spPr>
          <a:xfrm>
            <a:off x="907985" y="4485494"/>
            <a:ext cx="714380" cy="714380"/>
          </a:xfrm>
          <a:prstGeom prst="actionButtonReturn">
            <a:avLst/>
          </a:prstGeom>
          <a:solidFill>
            <a:srgbClr val="00B0F0"/>
          </a:solid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Управляющая кнопка: домой 6">
            <a:hlinkClick r:id="" action="ppaction://macro?name=кнопка2" highlightClick="1"/>
          </p:cNvPr>
          <p:cNvSpPr/>
          <p:nvPr/>
        </p:nvSpPr>
        <p:spPr>
          <a:xfrm>
            <a:off x="942566" y="3049101"/>
            <a:ext cx="714380" cy="714380"/>
          </a:xfrm>
          <a:prstGeom prst="actionButtonHome">
            <a:avLst/>
          </a:prstGeom>
          <a:solidFill>
            <a:srgbClr val="CCFF99"/>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Управляющая кнопка: далее 7">
            <a:hlinkClick r:id="" action="ppaction://macro?name=кнопка1" highlightClick="1"/>
          </p:cNvPr>
          <p:cNvSpPr/>
          <p:nvPr/>
        </p:nvSpPr>
        <p:spPr>
          <a:xfrm>
            <a:off x="978285" y="1656267"/>
            <a:ext cx="642942" cy="642942"/>
          </a:xfrm>
          <a:prstGeom prst="actionButtonForwardNext">
            <a:avLst/>
          </a:prstGeom>
          <a:solidFill>
            <a:srgbClr val="FFFF00"/>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a:off x="1892484" y="1777683"/>
            <a:ext cx="3959738" cy="400110"/>
          </a:xfrm>
          <a:prstGeom prst="rect">
            <a:avLst/>
          </a:prstGeom>
        </p:spPr>
        <p:txBody>
          <a:bodyPr wrap="none">
            <a:spAutoFit/>
          </a:bodyPr>
          <a:lstStyle/>
          <a:p>
            <a:r>
              <a:rPr lang="ru-RU" sz="2000" b="1" dirty="0">
                <a:solidFill>
                  <a:schemeClr val="bg2">
                    <a:lumMod val="25000"/>
                  </a:schemeClr>
                </a:solidFill>
                <a:latin typeface="+mj-lt"/>
              </a:rPr>
              <a:t>Переход на следующий слайд</a:t>
            </a:r>
          </a:p>
        </p:txBody>
      </p:sp>
      <p:sp>
        <p:nvSpPr>
          <p:cNvPr id="10" name="Прямоугольник 9"/>
          <p:cNvSpPr/>
          <p:nvPr/>
        </p:nvSpPr>
        <p:spPr>
          <a:xfrm>
            <a:off x="1892484" y="3244334"/>
            <a:ext cx="3667771" cy="400110"/>
          </a:xfrm>
          <a:prstGeom prst="rect">
            <a:avLst/>
          </a:prstGeom>
        </p:spPr>
        <p:txBody>
          <a:bodyPr wrap="square">
            <a:spAutoFit/>
          </a:bodyPr>
          <a:lstStyle/>
          <a:p>
            <a:r>
              <a:rPr lang="ru-RU" sz="2000" b="1" dirty="0">
                <a:solidFill>
                  <a:schemeClr val="bg2">
                    <a:lumMod val="25000"/>
                  </a:schemeClr>
                </a:solidFill>
                <a:latin typeface="+mj-lt"/>
              </a:rPr>
              <a:t>Выход из презентации</a:t>
            </a:r>
          </a:p>
        </p:txBody>
      </p:sp>
      <p:sp>
        <p:nvSpPr>
          <p:cNvPr id="11" name="Прямоугольник 10"/>
          <p:cNvSpPr/>
          <p:nvPr/>
        </p:nvSpPr>
        <p:spPr>
          <a:xfrm>
            <a:off x="1892484" y="4715918"/>
            <a:ext cx="3946914" cy="400110"/>
          </a:xfrm>
          <a:prstGeom prst="rect">
            <a:avLst/>
          </a:prstGeom>
        </p:spPr>
        <p:txBody>
          <a:bodyPr wrap="none">
            <a:spAutoFit/>
          </a:bodyPr>
          <a:lstStyle/>
          <a:p>
            <a:pPr algn="ctr"/>
            <a:r>
              <a:rPr lang="ru-RU" sz="2000" b="1" dirty="0">
                <a:solidFill>
                  <a:schemeClr val="bg2">
                    <a:lumMod val="25000"/>
                  </a:schemeClr>
                </a:solidFill>
                <a:latin typeface="+mj-lt"/>
              </a:rPr>
              <a:t>Возврат на слайд содержание</a:t>
            </a:r>
          </a:p>
        </p:txBody>
      </p:sp>
    </p:spTree>
    <p:extLst>
      <p:ext uri="{BB962C8B-B14F-4D97-AF65-F5344CB8AC3E}">
        <p14:creationId xmlns:p14="http://schemas.microsoft.com/office/powerpoint/2010/main" val="4155357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par>
                          <p:cTn id="8" fill="hold">
                            <p:stCondLst>
                              <p:cond delay="2000"/>
                            </p:stCondLst>
                            <p:childTnLst>
                              <p:par>
                                <p:cTn id="9" presetID="42" presetClass="entr" presetSubtype="0" fill="hold" nodeType="afterEffect">
                                  <p:stCondLst>
                                    <p:cond delay="75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fade">
                                      <p:cBhvr>
                                        <p:cTn id="11" dur="1000"/>
                                        <p:tgtEl>
                                          <p:spTgt spid="9">
                                            <p:txEl>
                                              <p:pRg st="0" end="0"/>
                                            </p:txEl>
                                          </p:spTgt>
                                        </p:tgtEl>
                                      </p:cBhvr>
                                    </p:animEffect>
                                    <p:anim calcmode="lin" valueType="num">
                                      <p:cBhvr>
                                        <p:cTn id="12"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75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par>
                          <p:cTn id="19" fill="hold">
                            <p:stCondLst>
                              <p:cond delay="3750"/>
                            </p:stCondLst>
                            <p:childTnLst>
                              <p:par>
                                <p:cTn id="20" presetID="42" presetClass="entr" presetSubtype="0" fill="hold" grpId="0" nodeType="afterEffect">
                                  <p:stCondLst>
                                    <p:cond delay="75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75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par>
                          <p:cTn id="30" fill="hold">
                            <p:stCondLst>
                              <p:cond delay="5500"/>
                            </p:stCondLst>
                            <p:childTnLst>
                              <p:par>
                                <p:cTn id="31" presetID="42" presetClass="entr" presetSubtype="0" fill="hold" grpId="0" nodeType="afterEffect">
                                  <p:stCondLst>
                                    <p:cond delay="75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75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1000"/>
                                        <p:tgtEl>
                                          <p:spTgt spid="6"/>
                                        </p:tgtEl>
                                      </p:cBhvr>
                                    </p:animEffect>
                                    <p:anim calcmode="lin" valueType="num">
                                      <p:cBhvr>
                                        <p:cTn id="39" dur="1000" fill="hold"/>
                                        <p:tgtEl>
                                          <p:spTgt spid="6"/>
                                        </p:tgtEl>
                                        <p:attrNameLst>
                                          <p:attrName>ppt_x</p:attrName>
                                        </p:attrNameLst>
                                      </p:cBhvr>
                                      <p:tavLst>
                                        <p:tav tm="0">
                                          <p:val>
                                            <p:strVal val="#ppt_x"/>
                                          </p:val>
                                        </p:tav>
                                        <p:tav tm="100000">
                                          <p:val>
                                            <p:strVal val="#ppt_x"/>
                                          </p:val>
                                        </p:tav>
                                      </p:tavLst>
                                    </p:anim>
                                    <p:anim calcmode="lin" valueType="num">
                                      <p:cBhvr>
                                        <p:cTn id="4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TextShape 2"/>
          <p:cNvSpPr txBox="1"/>
          <p:nvPr/>
        </p:nvSpPr>
        <p:spPr>
          <a:xfrm>
            <a:off x="251520" y="1433681"/>
            <a:ext cx="8640959" cy="1512168"/>
          </a:xfrm>
          <a:prstGeom prst="rect">
            <a:avLst/>
          </a:prstGeom>
          <a:noFill/>
          <a:ln>
            <a:noFill/>
          </a:ln>
        </p:spPr>
        <p:txBody>
          <a:bodyPr/>
          <a:lstStyle/>
          <a:p>
            <a:pPr>
              <a:lnSpc>
                <a:spcPct val="100000"/>
              </a:lnSpc>
            </a:pPr>
            <a:r>
              <a:rPr lang="ru-RU" sz="2400" b="1" i="1" strike="noStrike" dirty="0">
                <a:solidFill>
                  <a:srgbClr val="0070C0"/>
                </a:solidFill>
                <a:latin typeface="Calibri"/>
              </a:rPr>
              <a:t>В русском танце имеется весьма распространенный вид движений, выполняемых сильными, четкими, короткими и частыми ударами ног об пол. </a:t>
            </a:r>
            <a:r>
              <a:rPr lang="ru-RU" sz="2400" b="1" i="1" strike="noStrike" dirty="0" smtClean="0">
                <a:solidFill>
                  <a:srgbClr val="0070C0"/>
                </a:solidFill>
                <a:latin typeface="Calibri"/>
              </a:rPr>
              <a:t>Такие </a:t>
            </a:r>
            <a:r>
              <a:rPr lang="ru-RU" sz="2400" b="1" i="1" strike="noStrike" dirty="0">
                <a:solidFill>
                  <a:srgbClr val="0070C0"/>
                </a:solidFill>
                <a:latin typeface="Calibri"/>
              </a:rPr>
              <a:t>движения русской пляски называются «дроби». </a:t>
            </a:r>
            <a:endParaRPr sz="2400" b="1" dirty="0">
              <a:solidFill>
                <a:srgbClr val="0070C0"/>
              </a:solidFill>
            </a:endParaRPr>
          </a:p>
        </p:txBody>
      </p:sp>
      <p:sp>
        <p:nvSpPr>
          <p:cNvPr id="2" name="Прямоугольник 1"/>
          <p:cNvSpPr/>
          <p:nvPr/>
        </p:nvSpPr>
        <p:spPr>
          <a:xfrm>
            <a:off x="313374" y="110242"/>
            <a:ext cx="8452115" cy="1323439"/>
          </a:xfrm>
          <a:prstGeom prst="rect">
            <a:avLst/>
          </a:prstGeom>
          <a:noFill/>
        </p:spPr>
        <p:txBody>
          <a:bodyPr wrap="square" lIns="91440" tIns="45720" rIns="91440" bIns="45720">
            <a:spAutoFit/>
          </a:bodyPr>
          <a:lstStyle/>
          <a:p>
            <a:pPr algn="ctr"/>
            <a:r>
              <a:rPr lang="ru-RU" sz="4000" b="1" i="1" cap="none" spc="0" dirty="0" smtClean="0">
                <a:ln w="10541" cmpd="sng">
                  <a:solidFill>
                    <a:schemeClr val="accent1">
                      <a:shade val="88000"/>
                      <a:satMod val="110000"/>
                    </a:schemeClr>
                  </a:solidFill>
                  <a:prstDash val="solid"/>
                </a:ln>
                <a:solidFill>
                  <a:schemeClr val="bg2">
                    <a:lumMod val="75000"/>
                  </a:schemeClr>
                </a:solidFill>
                <a:effectLst/>
              </a:rPr>
              <a:t>Танцевальные ритмы народной музыки</a:t>
            </a:r>
            <a:endParaRPr lang="ru-RU" sz="4000" b="1" i="1" cap="none" spc="0" dirty="0">
              <a:ln w="10541" cmpd="sng">
                <a:solidFill>
                  <a:schemeClr val="accent1">
                    <a:shade val="88000"/>
                    <a:satMod val="110000"/>
                  </a:schemeClr>
                </a:solidFill>
                <a:prstDash val="solid"/>
              </a:ln>
              <a:solidFill>
                <a:schemeClr val="bg2">
                  <a:lumMod val="75000"/>
                </a:schemeClr>
              </a:solidFill>
              <a:effectLst/>
            </a:endParaRPr>
          </a:p>
        </p:txBody>
      </p:sp>
      <p:pic>
        <p:nvPicPr>
          <p:cNvPr id="3" name="videoplayback.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19674" y="3068960"/>
            <a:ext cx="6016668" cy="3384376"/>
          </a:xfrm>
          <a:prstGeom prst="rect">
            <a:avLst/>
          </a:prstGeom>
        </p:spPr>
      </p:pic>
      <p:sp>
        <p:nvSpPr>
          <p:cNvPr id="6" name="Управляющая кнопка: далее 5">
            <a:hlinkClick r:id="" action="ppaction://hlinkshowjump?jump=nextslide" highlightClick="1"/>
          </p:cNvPr>
          <p:cNvSpPr/>
          <p:nvPr/>
        </p:nvSpPr>
        <p:spPr>
          <a:xfrm>
            <a:off x="8610466" y="6330318"/>
            <a:ext cx="391422" cy="357058"/>
          </a:xfrm>
          <a:prstGeom prst="actionButtonForwardNext">
            <a:avLst/>
          </a:prstGeom>
          <a:solidFill>
            <a:srgbClr val="FFFF00"/>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Управляющая кнопка: возврат 6">
            <a:hlinkClick r:id="rId5" action="ppaction://hlinksldjump" highlightClick="1"/>
          </p:cNvPr>
          <p:cNvSpPr/>
          <p:nvPr/>
        </p:nvSpPr>
        <p:spPr>
          <a:xfrm>
            <a:off x="251520" y="6237312"/>
            <a:ext cx="357190" cy="357057"/>
          </a:xfrm>
          <a:prstGeom prst="actionButtonReturn">
            <a:avLst/>
          </a:prstGeom>
          <a:solidFill>
            <a:srgbClr val="00B0F0"/>
          </a:solid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100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1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1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3"/>
                                        </p:tgtEl>
                                      </p:cBhvr>
                                    </p:cmd>
                                  </p:childTnLst>
                                </p:cTn>
                              </p:par>
                            </p:childTnLst>
                          </p:cTn>
                        </p:par>
                      </p:childTnLst>
                    </p:cTn>
                  </p:par>
                </p:childTnLst>
              </p:cTn>
              <p:nextCondLst>
                <p:cond evt="onClick" delay="0">
                  <p:tgtEl>
                    <p:spTgt spid="3"/>
                  </p:tgtEl>
                </p:cond>
              </p:nextCondLst>
            </p:seq>
            <p:video>
              <p:cMediaNode vol="80000">
                <p:cTn id="15" fill="hold" display="0">
                  <p:stCondLst>
                    <p:cond delay="indefinite"/>
                  </p:stCondLst>
                </p:cTn>
                <p:tgtEl>
                  <p:spTgt spid="3"/>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9592" y="378320"/>
            <a:ext cx="7354383" cy="707886"/>
          </a:xfrm>
          <a:prstGeom prst="rect">
            <a:avLst/>
          </a:prstGeom>
          <a:noFill/>
        </p:spPr>
        <p:txBody>
          <a:bodyPr wrap="square" rtlCol="0">
            <a:spAutoFit/>
          </a:bodyPr>
          <a:lstStyle/>
          <a:p>
            <a:pPr algn="ctr"/>
            <a:r>
              <a:rPr lang="ru-RU" sz="4000" b="1" i="1" dirty="0" smtClean="0">
                <a:solidFill>
                  <a:srgbClr val="0070C0"/>
                </a:solidFill>
              </a:rPr>
              <a:t>Пульс в музыке</a:t>
            </a:r>
            <a:endParaRPr lang="ru-RU" sz="4000" b="1" i="1" dirty="0">
              <a:solidFill>
                <a:srgbClr val="0070C0"/>
              </a:solidFill>
            </a:endParaRPr>
          </a:p>
        </p:txBody>
      </p:sp>
      <p:sp>
        <p:nvSpPr>
          <p:cNvPr id="3" name="TextBox 2"/>
          <p:cNvSpPr txBox="1"/>
          <p:nvPr/>
        </p:nvSpPr>
        <p:spPr>
          <a:xfrm>
            <a:off x="3059831" y="1340768"/>
            <a:ext cx="5532575" cy="2677656"/>
          </a:xfrm>
          <a:prstGeom prst="rect">
            <a:avLst/>
          </a:prstGeom>
          <a:noFill/>
        </p:spPr>
        <p:txBody>
          <a:bodyPr wrap="square" rtlCol="0">
            <a:spAutoFit/>
          </a:bodyPr>
          <a:lstStyle/>
          <a:p>
            <a:pPr>
              <a:lnSpc>
                <a:spcPct val="100000"/>
              </a:lnSpc>
            </a:pPr>
            <a:r>
              <a:rPr lang="ru-RU" sz="2400" i="1" dirty="0">
                <a:solidFill>
                  <a:srgbClr val="0070C0"/>
                </a:solidFill>
                <a:latin typeface="Calibri"/>
              </a:rPr>
              <a:t>Время в музыке - не такое как в физике, его нельзя измерить точными секундами или минутами. Время в музыке относительное, оно похоже на </a:t>
            </a:r>
            <a:r>
              <a:rPr lang="ru-RU" sz="2400" i="1" dirty="0">
                <a:solidFill>
                  <a:srgbClr val="0070C0"/>
                </a:solidFill>
                <a:latin typeface="Calibri" panose="020F0502020204030204" pitchFamily="34" charset="0"/>
              </a:rPr>
              <a:t>биение сердца человека, и единицу измерения музыкального времени так же называют словом – пульс</a:t>
            </a:r>
            <a:r>
              <a:rPr lang="ru-RU" sz="2400" i="1" dirty="0" smtClean="0">
                <a:solidFill>
                  <a:srgbClr val="0070C0"/>
                </a:solidFill>
                <a:latin typeface="Calibri" panose="020F0502020204030204" pitchFamily="34" charset="0"/>
              </a:rPr>
              <a:t>.</a:t>
            </a:r>
            <a:endParaRPr lang="ru-RU" sz="2400" dirty="0">
              <a:solidFill>
                <a:srgbClr val="0070C0"/>
              </a:solidFill>
              <a:latin typeface="Calibri" panose="020F0502020204030204" pitchFamily="34"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1196752"/>
            <a:ext cx="2592288" cy="2592288"/>
          </a:xfrm>
          <a:prstGeom prst="rect">
            <a:avLst/>
          </a:prstGeom>
        </p:spPr>
      </p:pic>
      <p:sp>
        <p:nvSpPr>
          <p:cNvPr id="5" name="Прямоугольник 4"/>
          <p:cNvSpPr/>
          <p:nvPr/>
        </p:nvSpPr>
        <p:spPr>
          <a:xfrm>
            <a:off x="395536" y="4581128"/>
            <a:ext cx="8196870" cy="1569660"/>
          </a:xfrm>
          <a:prstGeom prst="rect">
            <a:avLst/>
          </a:prstGeom>
        </p:spPr>
        <p:txBody>
          <a:bodyPr wrap="square">
            <a:spAutoFit/>
          </a:bodyPr>
          <a:lstStyle/>
          <a:p>
            <a:r>
              <a:rPr lang="ru-RU" sz="2400" i="1" dirty="0">
                <a:solidFill>
                  <a:srgbClr val="0070C0"/>
                </a:solidFill>
                <a:latin typeface="Calibri" panose="020F0502020204030204" pitchFamily="34" charset="0"/>
              </a:rPr>
              <a:t>В ритме чередуются долгие и короткие звуки, но основой всего является пульс, который музыканты чувствуют внутри себя. Выявить музыкальный пульс можно благодаря долям: сильным и слабым</a:t>
            </a:r>
            <a:endParaRPr lang="ru-RU" sz="2400" dirty="0"/>
          </a:p>
        </p:txBody>
      </p:sp>
      <p:sp>
        <p:nvSpPr>
          <p:cNvPr id="7" name="Управляющая кнопка: далее 6">
            <a:hlinkClick r:id="" action="ppaction://hlinkshowjump?jump=nextslide" highlightClick="1"/>
          </p:cNvPr>
          <p:cNvSpPr/>
          <p:nvPr/>
        </p:nvSpPr>
        <p:spPr>
          <a:xfrm>
            <a:off x="8610466" y="6330318"/>
            <a:ext cx="391422" cy="357058"/>
          </a:xfrm>
          <a:prstGeom prst="actionButtonForwardNext">
            <a:avLst/>
          </a:prstGeom>
          <a:solidFill>
            <a:srgbClr val="FFFF00"/>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17791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CustomShape 1"/>
          <p:cNvSpPr/>
          <p:nvPr/>
        </p:nvSpPr>
        <p:spPr>
          <a:xfrm>
            <a:off x="2843640" y="198360"/>
            <a:ext cx="6048360" cy="1431360"/>
          </a:xfrm>
          <a:prstGeom prst="rect">
            <a:avLst/>
          </a:prstGeom>
          <a:noFill/>
          <a:ln w="9360">
            <a:noFill/>
          </a:ln>
        </p:spPr>
        <p:style>
          <a:lnRef idx="0">
            <a:scrgbClr r="0" g="0" b="0"/>
          </a:lnRef>
          <a:fillRef idx="0">
            <a:scrgbClr r="0" g="0" b="0"/>
          </a:fillRef>
          <a:effectRef idx="0">
            <a:scrgbClr r="0" g="0" b="0"/>
          </a:effectRef>
          <a:fontRef idx="minor"/>
        </p:style>
        <p:txBody>
          <a:bodyPr anchor="ctr"/>
          <a:lstStyle/>
          <a:p>
            <a:pPr algn="ctr">
              <a:lnSpc>
                <a:spcPct val="100000"/>
              </a:lnSpc>
            </a:pPr>
            <a:endParaRPr dirty="0"/>
          </a:p>
        </p:txBody>
      </p:sp>
      <p:pic>
        <p:nvPicPr>
          <p:cNvPr id="205" name="Picture 3"/>
          <p:cNvPicPr/>
          <p:nvPr/>
        </p:nvPicPr>
        <p:blipFill>
          <a:blip r:embed="rId2"/>
          <a:stretch/>
        </p:blipFill>
        <p:spPr>
          <a:xfrm>
            <a:off x="1288182" y="1484784"/>
            <a:ext cx="6408360" cy="3960360"/>
          </a:xfrm>
          <a:prstGeom prst="rect">
            <a:avLst/>
          </a:prstGeom>
          <a:ln w="190440">
            <a:solidFill>
              <a:schemeClr val="bg2"/>
            </a:solidFill>
            <a:miter/>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Прямоугольник 1"/>
          <p:cNvSpPr/>
          <p:nvPr/>
        </p:nvSpPr>
        <p:spPr>
          <a:xfrm>
            <a:off x="899592" y="404663"/>
            <a:ext cx="7534435" cy="830997"/>
          </a:xfrm>
          <a:prstGeom prst="rect">
            <a:avLst/>
          </a:prstGeom>
          <a:noFill/>
        </p:spPr>
        <p:txBody>
          <a:bodyPr wrap="none" lIns="91440" tIns="45720" rIns="91440" bIns="45720">
            <a:spAutoFit/>
          </a:bodyPr>
          <a:lstStyle/>
          <a:p>
            <a:pPr algn="ctr"/>
            <a:r>
              <a:rPr lang="ru-RU" sz="4800" b="1" i="1" cap="none" spc="0" dirty="0" smtClean="0">
                <a:ln w="10541" cmpd="sng">
                  <a:solidFill>
                    <a:schemeClr val="accent1">
                      <a:shade val="88000"/>
                      <a:satMod val="110000"/>
                    </a:schemeClr>
                  </a:solidFill>
                  <a:prstDash val="solid"/>
                </a:ln>
                <a:solidFill>
                  <a:schemeClr val="bg2">
                    <a:lumMod val="75000"/>
                  </a:schemeClr>
                </a:solidFill>
                <a:effectLst/>
              </a:rPr>
              <a:t>Сильные и слабые доли</a:t>
            </a:r>
            <a:endParaRPr lang="ru-RU" sz="4800" b="1" i="1" cap="none" spc="0" dirty="0">
              <a:ln w="10541" cmpd="sng">
                <a:solidFill>
                  <a:schemeClr val="accent1">
                    <a:shade val="88000"/>
                    <a:satMod val="110000"/>
                  </a:schemeClr>
                </a:solidFill>
                <a:prstDash val="solid"/>
              </a:ln>
              <a:solidFill>
                <a:schemeClr val="bg2">
                  <a:lumMod val="75000"/>
                </a:schemeClr>
              </a:solidFill>
              <a:effectLst/>
            </a:endParaRPr>
          </a:p>
        </p:txBody>
      </p:sp>
      <p:sp>
        <p:nvSpPr>
          <p:cNvPr id="6" name="Управляющая кнопка: далее 5">
            <a:hlinkClick r:id="" action="ppaction://hlinkshowjump?jump=nextslide" highlightClick="1"/>
          </p:cNvPr>
          <p:cNvSpPr/>
          <p:nvPr/>
        </p:nvSpPr>
        <p:spPr>
          <a:xfrm>
            <a:off x="8610466" y="6330318"/>
            <a:ext cx="391422" cy="357058"/>
          </a:xfrm>
          <a:prstGeom prst="actionButtonForwardNext">
            <a:avLst/>
          </a:prstGeom>
          <a:solidFill>
            <a:srgbClr val="FFFF00"/>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Управляющая кнопка: возврат 6">
            <a:hlinkClick r:id="rId3" action="ppaction://hlinksldjump" highlightClick="1"/>
          </p:cNvPr>
          <p:cNvSpPr/>
          <p:nvPr/>
        </p:nvSpPr>
        <p:spPr>
          <a:xfrm>
            <a:off x="251520" y="6237312"/>
            <a:ext cx="357190" cy="357057"/>
          </a:xfrm>
          <a:prstGeom prst="actionButtonReturn">
            <a:avLst/>
          </a:prstGeom>
          <a:solidFill>
            <a:srgbClr val="00B0F0"/>
          </a:solid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TextShape 1"/>
          <p:cNvSpPr txBox="1"/>
          <p:nvPr/>
        </p:nvSpPr>
        <p:spPr>
          <a:xfrm>
            <a:off x="457200" y="274680"/>
            <a:ext cx="8229240" cy="1142640"/>
          </a:xfrm>
          <a:prstGeom prst="rect">
            <a:avLst/>
          </a:prstGeom>
          <a:noFill/>
          <a:ln>
            <a:noFill/>
          </a:ln>
        </p:spPr>
        <p:txBody>
          <a:bodyPr anchor="ctr"/>
          <a:lstStyle/>
          <a:p>
            <a:pPr algn="ctr">
              <a:lnSpc>
                <a:spcPct val="100000"/>
              </a:lnSpc>
            </a:pPr>
            <a:r>
              <a:rPr lang="ru-RU" sz="4400" strike="noStrike" dirty="0">
                <a:solidFill>
                  <a:srgbClr val="000000"/>
                </a:solidFill>
                <a:latin typeface="Calibri"/>
              </a:rPr>
              <a:t>
</a:t>
            </a:r>
            <a:endParaRPr dirty="0"/>
          </a:p>
        </p:txBody>
      </p:sp>
      <p:sp>
        <p:nvSpPr>
          <p:cNvPr id="210" name="TextShape 2"/>
          <p:cNvSpPr txBox="1"/>
          <p:nvPr/>
        </p:nvSpPr>
        <p:spPr>
          <a:xfrm>
            <a:off x="2411760" y="1484784"/>
            <a:ext cx="6480720" cy="2304256"/>
          </a:xfrm>
          <a:prstGeom prst="rect">
            <a:avLst/>
          </a:prstGeom>
          <a:noFill/>
          <a:ln>
            <a:noFill/>
          </a:ln>
        </p:spPr>
        <p:txBody>
          <a:bodyPr/>
          <a:lstStyle/>
          <a:p>
            <a:r>
              <a:rPr lang="ru-RU" sz="2400" b="1" i="1" dirty="0" smtClean="0">
                <a:solidFill>
                  <a:srgbClr val="0070C0"/>
                </a:solidFill>
                <a:latin typeface="Calibri" panose="020F0502020204030204" pitchFamily="34" charset="0"/>
              </a:rPr>
              <a:t>- это </a:t>
            </a:r>
            <a:r>
              <a:rPr lang="ru-RU" sz="2400" b="1" i="1" dirty="0">
                <a:solidFill>
                  <a:srgbClr val="0070C0"/>
                </a:solidFill>
                <a:latin typeface="Calibri" panose="020F0502020204030204" pitchFamily="34" charset="0"/>
              </a:rPr>
              <a:t>такой приборчик, с помощью которого можно задать ритм, и он </a:t>
            </a:r>
            <a:r>
              <a:rPr lang="ru-RU" sz="2400" b="1" i="1" dirty="0" smtClean="0">
                <a:solidFill>
                  <a:srgbClr val="0070C0"/>
                </a:solidFill>
                <a:latin typeface="Calibri" panose="020F0502020204030204" pitchFamily="34" charset="0"/>
              </a:rPr>
              <a:t>будет его </a:t>
            </a:r>
            <a:r>
              <a:rPr lang="ru-RU" sz="2400" b="1" i="1" dirty="0">
                <a:solidFill>
                  <a:srgbClr val="0070C0"/>
                </a:solidFill>
                <a:latin typeface="Calibri" panose="020F0502020204030204" pitchFamily="34" charset="0"/>
              </a:rPr>
              <a:t>отстукивать, как "громкие часы". Он помогает музыканту держать определенный ритм длительное время. </a:t>
            </a:r>
            <a:endParaRPr sz="2400" b="1" i="1" dirty="0">
              <a:solidFill>
                <a:srgbClr val="0070C0"/>
              </a:solidFill>
              <a:latin typeface="Calibri" panose="020F0502020204030204" pitchFamily="34" charset="0"/>
            </a:endParaRPr>
          </a:p>
        </p:txBody>
      </p:sp>
      <p:sp>
        <p:nvSpPr>
          <p:cNvPr id="2" name="Прямоугольник 1"/>
          <p:cNvSpPr/>
          <p:nvPr/>
        </p:nvSpPr>
        <p:spPr>
          <a:xfrm>
            <a:off x="3347864" y="274680"/>
            <a:ext cx="3831498" cy="923330"/>
          </a:xfrm>
          <a:prstGeom prst="rect">
            <a:avLst/>
          </a:prstGeom>
          <a:noFill/>
        </p:spPr>
        <p:txBody>
          <a:bodyPr wrap="none" lIns="91440" tIns="45720" rIns="91440" bIns="45720">
            <a:spAutoFit/>
          </a:bodyPr>
          <a:lstStyle/>
          <a:p>
            <a:pPr algn="ctr"/>
            <a:r>
              <a:rPr lang="ru-RU" sz="5400" b="1" i="1" cap="none" spc="0" dirty="0" smtClean="0">
                <a:ln w="10541" cmpd="sng">
                  <a:solidFill>
                    <a:schemeClr val="accent1">
                      <a:shade val="88000"/>
                      <a:satMod val="110000"/>
                    </a:schemeClr>
                  </a:solidFill>
                  <a:prstDash val="solid"/>
                </a:ln>
                <a:solidFill>
                  <a:schemeClr val="bg2">
                    <a:lumMod val="75000"/>
                  </a:schemeClr>
                </a:solidFill>
                <a:effectLst/>
              </a:rPr>
              <a:t>Метроном</a:t>
            </a:r>
            <a:endParaRPr lang="ru-RU" sz="5400" b="1" i="1" cap="none" spc="0" dirty="0">
              <a:ln w="10541" cmpd="sng">
                <a:solidFill>
                  <a:schemeClr val="accent1">
                    <a:shade val="88000"/>
                    <a:satMod val="110000"/>
                  </a:schemeClr>
                </a:solidFill>
                <a:prstDash val="solid"/>
              </a:ln>
              <a:solidFill>
                <a:schemeClr val="bg2">
                  <a:lumMod val="75000"/>
                </a:schemeClr>
              </a:solidFill>
              <a:effectLst/>
            </a:endParaRPr>
          </a:p>
        </p:txBody>
      </p:sp>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474" y="980728"/>
            <a:ext cx="1944632" cy="2592288"/>
          </a:xfrm>
          <a:prstGeom prst="rect">
            <a:avLst/>
          </a:prstGeom>
        </p:spPr>
      </p:pic>
      <p:grpSp>
        <p:nvGrpSpPr>
          <p:cNvPr id="3" name="Группа 2"/>
          <p:cNvGrpSpPr/>
          <p:nvPr/>
        </p:nvGrpSpPr>
        <p:grpSpPr>
          <a:xfrm>
            <a:off x="2436039" y="4205934"/>
            <a:ext cx="4584233" cy="2304256"/>
            <a:chOff x="2436039" y="4205934"/>
            <a:chExt cx="4584233" cy="2304256"/>
          </a:xfrm>
        </p:grpSpPr>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6039" y="4205934"/>
              <a:ext cx="2160241" cy="2304256"/>
            </a:xfrm>
            <a:prstGeom prst="rect">
              <a:avLst/>
            </a:prstGeom>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25267" y="4205934"/>
              <a:ext cx="2395005" cy="2304256"/>
            </a:xfrm>
            <a:prstGeom prst="rect">
              <a:avLst/>
            </a:prstGeom>
          </p:spPr>
        </p:pic>
      </p:grpSp>
      <p:sp>
        <p:nvSpPr>
          <p:cNvPr id="10" name="Управляющая кнопка: далее 9">
            <a:hlinkClick r:id="" action="ppaction://hlinkshowjump?jump=nextslide" highlightClick="1"/>
          </p:cNvPr>
          <p:cNvSpPr/>
          <p:nvPr/>
        </p:nvSpPr>
        <p:spPr>
          <a:xfrm>
            <a:off x="8610466" y="6330318"/>
            <a:ext cx="391422" cy="357058"/>
          </a:xfrm>
          <a:prstGeom prst="actionButtonForwardNext">
            <a:avLst/>
          </a:prstGeom>
          <a:solidFill>
            <a:srgbClr val="FFFF00"/>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Управляющая кнопка: возврат 10">
            <a:hlinkClick r:id="rId6" action="ppaction://hlinksldjump" highlightClick="1"/>
          </p:cNvPr>
          <p:cNvSpPr/>
          <p:nvPr/>
        </p:nvSpPr>
        <p:spPr>
          <a:xfrm>
            <a:off x="251520" y="6237312"/>
            <a:ext cx="357190" cy="357057"/>
          </a:xfrm>
          <a:prstGeom prst="actionButtonReturn">
            <a:avLst/>
          </a:prstGeom>
          <a:solidFill>
            <a:srgbClr val="00B0F0"/>
          </a:solid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100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2000"/>
                                        <p:tgtEl>
                                          <p:spTgt spid="2">
                                            <p:txEl>
                                              <p:pRg st="0" end="0"/>
                                            </p:txEl>
                                          </p:spTgt>
                                        </p:tgtEl>
                                      </p:cBhvr>
                                    </p:animEffect>
                                  </p:childTnLst>
                                </p:cTn>
                              </p:par>
                              <p:par>
                                <p:cTn id="8" presetID="6" presetClass="entr" presetSubtype="16" fill="hold" nodeType="withEffect">
                                  <p:stCondLst>
                                    <p:cond delay="100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131840" y="260648"/>
            <a:ext cx="2795958" cy="707886"/>
          </a:xfrm>
          <a:prstGeom prst="rect">
            <a:avLst/>
          </a:prstGeom>
        </p:spPr>
        <p:txBody>
          <a:bodyPr wrap="none">
            <a:spAutoFit/>
          </a:bodyPr>
          <a:lstStyle/>
          <a:p>
            <a:r>
              <a:rPr lang="ru-RU" sz="4000" b="1" i="1" dirty="0" smtClean="0">
                <a:ln w="10541" cmpd="sng">
                  <a:solidFill>
                    <a:schemeClr val="accent1">
                      <a:shade val="88000"/>
                      <a:satMod val="110000"/>
                    </a:schemeClr>
                  </a:solidFill>
                  <a:prstDash val="solid"/>
                </a:ln>
                <a:solidFill>
                  <a:schemeClr val="bg2">
                    <a:lumMod val="75000"/>
                  </a:schemeClr>
                </a:solidFill>
              </a:rPr>
              <a:t>Кроссворд</a:t>
            </a:r>
            <a:endParaRPr lang="ru-RU" sz="4000" dirty="0"/>
          </a:p>
        </p:txBody>
      </p:sp>
      <p:graphicFrame>
        <p:nvGraphicFramePr>
          <p:cNvPr id="11" name="Таблица 10"/>
          <p:cNvGraphicFramePr>
            <a:graphicFrameLocks noGrp="1"/>
          </p:cNvGraphicFramePr>
          <p:nvPr>
            <p:extLst>
              <p:ext uri="{D42A27DB-BD31-4B8C-83A1-F6EECF244321}">
                <p14:modId xmlns:p14="http://schemas.microsoft.com/office/powerpoint/2010/main" val="199146910"/>
              </p:ext>
            </p:extLst>
          </p:nvPr>
        </p:nvGraphicFramePr>
        <p:xfrm>
          <a:off x="395537" y="1772816"/>
          <a:ext cx="4680522" cy="3960440"/>
        </p:xfrm>
        <a:graphic>
          <a:graphicData uri="http://schemas.openxmlformats.org/drawingml/2006/table">
            <a:tbl>
              <a:tblPr/>
              <a:tblGrid>
                <a:gridCol w="520058">
                  <a:extLst>
                    <a:ext uri="{9D8B030D-6E8A-4147-A177-3AD203B41FA5}">
                      <a16:colId xmlns="" xmlns:a16="http://schemas.microsoft.com/office/drawing/2014/main" val="20000"/>
                    </a:ext>
                  </a:extLst>
                </a:gridCol>
                <a:gridCol w="520058">
                  <a:extLst>
                    <a:ext uri="{9D8B030D-6E8A-4147-A177-3AD203B41FA5}">
                      <a16:colId xmlns="" xmlns:a16="http://schemas.microsoft.com/office/drawing/2014/main" val="20001"/>
                    </a:ext>
                  </a:extLst>
                </a:gridCol>
                <a:gridCol w="520058">
                  <a:extLst>
                    <a:ext uri="{9D8B030D-6E8A-4147-A177-3AD203B41FA5}">
                      <a16:colId xmlns="" xmlns:a16="http://schemas.microsoft.com/office/drawing/2014/main" val="20002"/>
                    </a:ext>
                  </a:extLst>
                </a:gridCol>
                <a:gridCol w="520058">
                  <a:extLst>
                    <a:ext uri="{9D8B030D-6E8A-4147-A177-3AD203B41FA5}">
                      <a16:colId xmlns="" xmlns:a16="http://schemas.microsoft.com/office/drawing/2014/main" val="20003"/>
                    </a:ext>
                  </a:extLst>
                </a:gridCol>
                <a:gridCol w="520058">
                  <a:extLst>
                    <a:ext uri="{9D8B030D-6E8A-4147-A177-3AD203B41FA5}">
                      <a16:colId xmlns="" xmlns:a16="http://schemas.microsoft.com/office/drawing/2014/main" val="20004"/>
                    </a:ext>
                  </a:extLst>
                </a:gridCol>
                <a:gridCol w="520058">
                  <a:extLst>
                    <a:ext uri="{9D8B030D-6E8A-4147-A177-3AD203B41FA5}">
                      <a16:colId xmlns="" xmlns:a16="http://schemas.microsoft.com/office/drawing/2014/main" val="20005"/>
                    </a:ext>
                  </a:extLst>
                </a:gridCol>
                <a:gridCol w="520058">
                  <a:extLst>
                    <a:ext uri="{9D8B030D-6E8A-4147-A177-3AD203B41FA5}">
                      <a16:colId xmlns="" xmlns:a16="http://schemas.microsoft.com/office/drawing/2014/main" val="20006"/>
                    </a:ext>
                  </a:extLst>
                </a:gridCol>
                <a:gridCol w="520058">
                  <a:extLst>
                    <a:ext uri="{9D8B030D-6E8A-4147-A177-3AD203B41FA5}">
                      <a16:colId xmlns="" xmlns:a16="http://schemas.microsoft.com/office/drawing/2014/main" val="20007"/>
                    </a:ext>
                  </a:extLst>
                </a:gridCol>
                <a:gridCol w="520058">
                  <a:extLst>
                    <a:ext uri="{9D8B030D-6E8A-4147-A177-3AD203B41FA5}">
                      <a16:colId xmlns="" xmlns:a16="http://schemas.microsoft.com/office/drawing/2014/main" val="20008"/>
                    </a:ext>
                  </a:extLst>
                </a:gridCol>
              </a:tblGrid>
              <a:tr h="396044">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tcPr>
                </a:tc>
                <a:tc>
                  <a:txBody>
                    <a:bodyPr/>
                    <a:lstStyle/>
                    <a:p>
                      <a:r>
                        <a:rPr lang="ru-RU" sz="1600" dirty="0" smtClean="0"/>
                        <a:t>3</a:t>
                      </a:r>
                      <a:endParaRPr lang="ru-RU"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396044">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ru-RU"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396044">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ru-RU" sz="1600" dirty="0" smtClean="0"/>
                        <a:t>1 </a:t>
                      </a:r>
                      <a:endParaRPr lang="ru-RU"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ru-RU" sz="1600" dirty="0" smtClean="0"/>
                        <a:t>2</a:t>
                      </a:r>
                      <a:endParaRPr lang="ru-RU"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ru-RU"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396044">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ru-RU" sz="1600" dirty="0" smtClean="0"/>
                        <a:t>  </a:t>
                      </a:r>
                      <a:endParaRPr lang="ru-RU"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solidFill>
                      <a:srgbClr val="00B0F0"/>
                    </a:solid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ru-RU" sz="1600" dirty="0" smtClean="0"/>
                        <a:t>6</a:t>
                      </a:r>
                      <a:endParaRPr lang="ru-RU"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endParaRPr lang="ru-RU"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endParaRPr lang="ru-RU"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endParaRPr lang="ru-RU"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endParaRPr lang="ru-RU"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 xmlns:a16="http://schemas.microsoft.com/office/drawing/2014/main" val="10003"/>
                  </a:ext>
                </a:extLst>
              </a:tr>
              <a:tr h="396044">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ru-RU" sz="1600" b="1" dirty="0">
                        <a:solidFill>
                          <a:srgbClr val="FFFF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ru-RU" sz="1600" b="1" dirty="0">
                        <a:solidFill>
                          <a:srgbClr val="FFFF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solidFill>
                      <a:srgbClr val="00B0F0"/>
                    </a:solidFill>
                  </a:tcPr>
                </a:tc>
                <a:tc>
                  <a:txBody>
                    <a:bodyPr/>
                    <a:lstStyle/>
                    <a:p>
                      <a:endParaRPr lang="ru-RU" sz="1600" b="1" dirty="0">
                        <a:solidFill>
                          <a:srgbClr val="FFFF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ru-RU" sz="1600" b="1" dirty="0">
                        <a:solidFill>
                          <a:srgbClr val="FFFF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ru-RU"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ru-RU"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4"/>
                  </a:ext>
                </a:extLst>
              </a:tr>
              <a:tr h="396044">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ru-RU" sz="1600" dirty="0" smtClean="0"/>
                        <a:t>5</a:t>
                      </a:r>
                      <a:endParaRPr lang="ru-RU"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endParaRPr lang="ru-RU"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endParaRPr lang="ru-RU"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endParaRPr lang="ru-RU"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ru-RU"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5"/>
                  </a:ext>
                </a:extLst>
              </a:tr>
              <a:tr h="396044">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ru-RU"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solidFill>
                      <a:srgbClr val="00B0F0"/>
                    </a:solid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ru-RU"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6"/>
                  </a:ext>
                </a:extLst>
              </a:tr>
              <a:tr h="396044">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ru-RU"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solidFill>
                      <a:srgbClr val="00B0F0"/>
                    </a:solid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ru-RU"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7"/>
                  </a:ext>
                </a:extLst>
              </a:tr>
              <a:tr h="396044">
                <a:tc>
                  <a:txBody>
                    <a:bodyPr/>
                    <a:lstStyle/>
                    <a:p>
                      <a:r>
                        <a:rPr lang="ru-RU" sz="1600" dirty="0" smtClean="0"/>
                        <a:t>4</a:t>
                      </a:r>
                      <a:endParaRPr lang="ru-RU"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endParaRPr lang="ru-RU"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endParaRPr lang="ru-RU"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endParaRPr lang="ru-RU"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endParaRPr lang="ru-RU"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8"/>
                  </a:ext>
                </a:extLst>
              </a:tr>
              <a:tr h="396044">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tcPr>
                </a:tc>
                <a:tc>
                  <a:txBody>
                    <a:bodyPr/>
                    <a:lstStyle/>
                    <a:p>
                      <a:endParaRPr lang="ru-RU"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mpd="sng">
                      <a:solidFill>
                        <a:schemeClr val="tx1"/>
                      </a:solidFill>
                      <a:prstDash val="solid"/>
                    </a:lnB>
                    <a:solidFill>
                      <a:srgbClr val="00B0F0"/>
                    </a:solidFill>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tcPr>
                </a:tc>
                <a:extLst>
                  <a:ext uri="{0D108BD9-81ED-4DB2-BD59-A6C34878D82A}">
                    <a16:rowId xmlns="" xmlns:a16="http://schemas.microsoft.com/office/drawing/2014/main" val="10009"/>
                  </a:ext>
                </a:extLst>
              </a:tr>
            </a:tbl>
          </a:graphicData>
        </a:graphic>
      </p:graphicFrame>
      <p:sp>
        <p:nvSpPr>
          <p:cNvPr id="3" name="TextBox 2"/>
          <p:cNvSpPr txBox="1"/>
          <p:nvPr/>
        </p:nvSpPr>
        <p:spPr>
          <a:xfrm>
            <a:off x="5436096" y="969126"/>
            <a:ext cx="3434293" cy="5124170"/>
          </a:xfrm>
          <a:prstGeom prst="rect">
            <a:avLst/>
          </a:prstGeom>
          <a:noFill/>
        </p:spPr>
        <p:txBody>
          <a:bodyPr wrap="square" rtlCol="0">
            <a:spAutoFit/>
          </a:bodyPr>
          <a:lstStyle/>
          <a:p>
            <a:pPr algn="ctr"/>
            <a:r>
              <a:rPr lang="ru-RU" b="1" i="1" dirty="0" smtClean="0">
                <a:solidFill>
                  <a:schemeClr val="accent1"/>
                </a:solidFill>
              </a:rPr>
              <a:t>Вопросы</a:t>
            </a:r>
          </a:p>
          <a:p>
            <a:pPr algn="ctr"/>
            <a:endParaRPr lang="ru-RU" b="1" i="1" dirty="0" smtClean="0">
              <a:solidFill>
                <a:schemeClr val="accent1"/>
              </a:solidFill>
            </a:endParaRPr>
          </a:p>
          <a:p>
            <a:r>
              <a:rPr lang="ru-RU" dirty="0" smtClean="0">
                <a:solidFill>
                  <a:schemeClr val="accent1"/>
                </a:solidFill>
              </a:rPr>
              <a:t>1. </a:t>
            </a:r>
            <a:r>
              <a:rPr lang="ru-RU" i="1" dirty="0" smtClean="0">
                <a:solidFill>
                  <a:schemeClr val="accent1"/>
                </a:solidFill>
              </a:rPr>
              <a:t>Прибор, с помощью которого можно задать определенный ритм.</a:t>
            </a:r>
          </a:p>
          <a:p>
            <a:r>
              <a:rPr lang="ru-RU" i="1" dirty="0" smtClean="0">
                <a:solidFill>
                  <a:schemeClr val="accent1"/>
                </a:solidFill>
              </a:rPr>
              <a:t>2. Что необходимо для записи ритма на нотной бумаге.</a:t>
            </a:r>
          </a:p>
          <a:p>
            <a:r>
              <a:rPr lang="ru-RU" i="1" dirty="0" smtClean="0">
                <a:solidFill>
                  <a:schemeClr val="accent1"/>
                </a:solidFill>
              </a:rPr>
              <a:t>3. Задорный чешский</a:t>
            </a:r>
          </a:p>
          <a:p>
            <a:r>
              <a:rPr lang="ru-RU" i="1" dirty="0" smtClean="0">
                <a:solidFill>
                  <a:schemeClr val="accent1"/>
                </a:solidFill>
              </a:rPr>
              <a:t>танец.</a:t>
            </a:r>
          </a:p>
          <a:p>
            <a:r>
              <a:rPr lang="ru-RU" i="1" dirty="0" smtClean="0">
                <a:solidFill>
                  <a:schemeClr val="accent1"/>
                </a:solidFill>
              </a:rPr>
              <a:t>4.</a:t>
            </a:r>
            <a:r>
              <a:rPr lang="ru-RU" i="1" dirty="0">
                <a:solidFill>
                  <a:schemeClr val="accent1"/>
                </a:solidFill>
                <a:latin typeface="Calibri" panose="020F0502020204030204" pitchFamily="34" charset="0"/>
              </a:rPr>
              <a:t> </a:t>
            </a:r>
            <a:r>
              <a:rPr lang="ru-RU" i="1" dirty="0" smtClean="0">
                <a:solidFill>
                  <a:schemeClr val="accent1"/>
                </a:solidFill>
                <a:latin typeface="+mj-lt"/>
              </a:rPr>
              <a:t>Вид движений в русском танце, выполняемых </a:t>
            </a:r>
            <a:r>
              <a:rPr lang="ru-RU" i="1" dirty="0">
                <a:solidFill>
                  <a:schemeClr val="accent1"/>
                </a:solidFill>
                <a:latin typeface="+mj-lt"/>
              </a:rPr>
              <a:t>четкими, короткими </a:t>
            </a:r>
            <a:r>
              <a:rPr lang="ru-RU" i="1" dirty="0" smtClean="0">
                <a:solidFill>
                  <a:schemeClr val="accent1"/>
                </a:solidFill>
                <a:latin typeface="+mj-lt"/>
              </a:rPr>
              <a:t>ударами </a:t>
            </a:r>
            <a:r>
              <a:rPr lang="ru-RU" i="1" dirty="0">
                <a:solidFill>
                  <a:schemeClr val="accent1"/>
                </a:solidFill>
                <a:latin typeface="+mj-lt"/>
              </a:rPr>
              <a:t>ног об пол.</a:t>
            </a:r>
            <a:endParaRPr lang="ru-RU" i="1" dirty="0" smtClean="0">
              <a:solidFill>
                <a:schemeClr val="accent1"/>
              </a:solidFill>
              <a:latin typeface="+mj-lt"/>
            </a:endParaRPr>
          </a:p>
          <a:p>
            <a:r>
              <a:rPr lang="ru-RU" i="1" dirty="0" smtClean="0">
                <a:solidFill>
                  <a:schemeClr val="accent1"/>
                </a:solidFill>
              </a:rPr>
              <a:t>5. Равномерное чередование каких либо элементов.</a:t>
            </a:r>
          </a:p>
          <a:p>
            <a:r>
              <a:rPr lang="ru-RU" dirty="0" smtClean="0">
                <a:solidFill>
                  <a:schemeClr val="accent1"/>
                </a:solidFill>
              </a:rPr>
              <a:t>6. Как называется данный танец.</a:t>
            </a:r>
            <a:endParaRPr lang="ru-RU" dirty="0">
              <a:solidFill>
                <a:schemeClr val="accent1"/>
              </a:solidFill>
            </a:endParaRPr>
          </a:p>
        </p:txBody>
      </p:sp>
      <p:pic>
        <p:nvPicPr>
          <p:cNvPr id="5" name="чайковский вальс.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391584" y="5661248"/>
            <a:ext cx="432048" cy="432048"/>
          </a:xfrm>
          <a:prstGeom prst="rect">
            <a:avLst/>
          </a:prstGeom>
        </p:spPr>
      </p:pic>
      <p:pic>
        <p:nvPicPr>
          <p:cNvPr id="6" name="чешская полька.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6404355" y="3407819"/>
            <a:ext cx="481328" cy="481328"/>
          </a:xfrm>
          <a:prstGeom prst="rect">
            <a:avLst/>
          </a:prstGeom>
        </p:spPr>
      </p:pic>
      <p:graphicFrame>
        <p:nvGraphicFramePr>
          <p:cNvPr id="8" name="Таблица 7"/>
          <p:cNvGraphicFramePr>
            <a:graphicFrameLocks noGrp="1"/>
          </p:cNvGraphicFramePr>
          <p:nvPr>
            <p:extLst>
              <p:ext uri="{D42A27DB-BD31-4B8C-83A1-F6EECF244321}">
                <p14:modId xmlns:p14="http://schemas.microsoft.com/office/powerpoint/2010/main" val="3247788412"/>
              </p:ext>
            </p:extLst>
          </p:nvPr>
        </p:nvGraphicFramePr>
        <p:xfrm>
          <a:off x="1403648" y="2564904"/>
          <a:ext cx="576064" cy="3168352"/>
        </p:xfrm>
        <a:graphic>
          <a:graphicData uri="http://schemas.openxmlformats.org/drawingml/2006/table">
            <a:tbl>
              <a:tblPr/>
              <a:tblGrid>
                <a:gridCol w="576064">
                  <a:extLst>
                    <a:ext uri="{9D8B030D-6E8A-4147-A177-3AD203B41FA5}">
                      <a16:colId xmlns="" xmlns:a16="http://schemas.microsoft.com/office/drawing/2014/main" val="52443328"/>
                    </a:ext>
                  </a:extLst>
                </a:gridCol>
              </a:tblGrid>
              <a:tr h="396044">
                <a:tc>
                  <a:txBody>
                    <a:bodyPr/>
                    <a:lstStyle/>
                    <a:p>
                      <a:r>
                        <a:rPr lang="ru-RU" sz="1600" dirty="0" smtClean="0">
                          <a:solidFill>
                            <a:srgbClr val="FFFF00"/>
                          </a:solidFill>
                        </a:rPr>
                        <a:t>1.</a:t>
                      </a:r>
                      <a:r>
                        <a:rPr lang="ru-RU" sz="1600" b="1" dirty="0" smtClean="0">
                          <a:solidFill>
                            <a:srgbClr val="FFFF00"/>
                          </a:solidFill>
                        </a:rPr>
                        <a:t>м</a:t>
                      </a:r>
                      <a:endParaRPr lang="ru-RU" sz="1600" b="1" dirty="0">
                        <a:solidFill>
                          <a:srgbClr val="FFFF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 xmlns:a16="http://schemas.microsoft.com/office/drawing/2014/main" val="2299138330"/>
                  </a:ext>
                </a:extLst>
              </a:tr>
              <a:tr h="396044">
                <a:tc>
                  <a:txBody>
                    <a:bodyPr/>
                    <a:lstStyle/>
                    <a:p>
                      <a:r>
                        <a:rPr lang="ru-RU" sz="1600" dirty="0" smtClean="0"/>
                        <a:t>  </a:t>
                      </a:r>
                      <a:r>
                        <a:rPr lang="ru-RU" sz="1600" b="1" dirty="0" smtClean="0"/>
                        <a:t> </a:t>
                      </a:r>
                      <a:r>
                        <a:rPr lang="ru-RU" sz="1600" b="1" dirty="0" smtClean="0">
                          <a:solidFill>
                            <a:srgbClr val="FFFF00"/>
                          </a:solidFill>
                        </a:rPr>
                        <a:t>е</a:t>
                      </a:r>
                      <a:endParaRPr lang="ru-RU" sz="1600" b="1" dirty="0">
                        <a:solidFill>
                          <a:srgbClr val="FFFF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 xmlns:a16="http://schemas.microsoft.com/office/drawing/2014/main" val="474207325"/>
                  </a:ext>
                </a:extLst>
              </a:tr>
              <a:tr h="396044">
                <a:tc>
                  <a:txBody>
                    <a:bodyPr/>
                    <a:lstStyle/>
                    <a:p>
                      <a:r>
                        <a:rPr lang="ru-RU" sz="1600" dirty="0" smtClean="0">
                          <a:solidFill>
                            <a:srgbClr val="FFFF00"/>
                          </a:solidFill>
                        </a:rPr>
                        <a:t>  </a:t>
                      </a:r>
                      <a:r>
                        <a:rPr lang="ru-RU" sz="1600" b="1" dirty="0" smtClean="0">
                          <a:solidFill>
                            <a:srgbClr val="FFFF00"/>
                          </a:solidFill>
                        </a:rPr>
                        <a:t> т</a:t>
                      </a:r>
                      <a:endParaRPr lang="ru-RU" sz="1600" b="1" dirty="0">
                        <a:solidFill>
                          <a:srgbClr val="FFFF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 xmlns:a16="http://schemas.microsoft.com/office/drawing/2014/main" val="2470667632"/>
                  </a:ext>
                </a:extLst>
              </a:tr>
              <a:tr h="396044">
                <a:tc>
                  <a:txBody>
                    <a:bodyPr/>
                    <a:lstStyle/>
                    <a:p>
                      <a:r>
                        <a:rPr lang="ru-RU" sz="1600" dirty="0" smtClean="0"/>
                        <a:t>5.</a:t>
                      </a:r>
                      <a:r>
                        <a:rPr lang="ru-RU" sz="1600" b="1" dirty="0" smtClean="0">
                          <a:solidFill>
                            <a:srgbClr val="FFFF00"/>
                          </a:solidFill>
                        </a:rPr>
                        <a:t>р</a:t>
                      </a:r>
                      <a:endParaRPr lang="ru-RU" sz="1600" b="1" dirty="0">
                        <a:solidFill>
                          <a:srgbClr val="FFFF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 xmlns:a16="http://schemas.microsoft.com/office/drawing/2014/main" val="318821720"/>
                  </a:ext>
                </a:extLst>
              </a:tr>
              <a:tr h="396044">
                <a:tc>
                  <a:txBody>
                    <a:bodyPr/>
                    <a:lstStyle/>
                    <a:p>
                      <a:r>
                        <a:rPr lang="ru-RU" sz="1600" dirty="0" smtClean="0"/>
                        <a:t>  </a:t>
                      </a:r>
                      <a:r>
                        <a:rPr lang="ru-RU" sz="1600" b="1" dirty="0" smtClean="0">
                          <a:solidFill>
                            <a:srgbClr val="FFFF00"/>
                          </a:solidFill>
                        </a:rPr>
                        <a:t> о</a:t>
                      </a:r>
                      <a:endParaRPr lang="ru-RU" sz="1600" b="1" dirty="0">
                        <a:solidFill>
                          <a:srgbClr val="FFFF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 xmlns:a16="http://schemas.microsoft.com/office/drawing/2014/main" val="3877759228"/>
                  </a:ext>
                </a:extLst>
              </a:tr>
              <a:tr h="396044">
                <a:tc>
                  <a:txBody>
                    <a:bodyPr/>
                    <a:lstStyle/>
                    <a:p>
                      <a:r>
                        <a:rPr lang="ru-RU" sz="1600" b="1" dirty="0" smtClean="0">
                          <a:solidFill>
                            <a:srgbClr val="FFFF00"/>
                          </a:solidFill>
                        </a:rPr>
                        <a:t>   н</a:t>
                      </a:r>
                      <a:endParaRPr lang="ru-RU" sz="1600" b="1" dirty="0">
                        <a:solidFill>
                          <a:srgbClr val="FFFF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 xmlns:a16="http://schemas.microsoft.com/office/drawing/2014/main" val="624729604"/>
                  </a:ext>
                </a:extLst>
              </a:tr>
              <a:tr h="396044">
                <a:tc>
                  <a:txBody>
                    <a:bodyPr/>
                    <a:lstStyle/>
                    <a:p>
                      <a:r>
                        <a:rPr lang="ru-RU" sz="1600" dirty="0" smtClean="0"/>
                        <a:t>   </a:t>
                      </a:r>
                      <a:r>
                        <a:rPr lang="ru-RU" sz="1600" b="1" dirty="0" smtClean="0">
                          <a:solidFill>
                            <a:srgbClr val="FFFF00"/>
                          </a:solidFill>
                        </a:rPr>
                        <a:t>о</a:t>
                      </a:r>
                      <a:endParaRPr lang="ru-RU" sz="1600" b="1" dirty="0">
                        <a:solidFill>
                          <a:srgbClr val="FFFF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 xmlns:a16="http://schemas.microsoft.com/office/drawing/2014/main" val="500018522"/>
                  </a:ext>
                </a:extLst>
              </a:tr>
              <a:tr h="396044">
                <a:tc>
                  <a:txBody>
                    <a:bodyPr/>
                    <a:lstStyle/>
                    <a:p>
                      <a:r>
                        <a:rPr lang="ru-RU" sz="1600" b="1" dirty="0" smtClean="0">
                          <a:solidFill>
                            <a:srgbClr val="FFFF00"/>
                          </a:solidFill>
                        </a:rPr>
                        <a:t>   м</a:t>
                      </a:r>
                      <a:endParaRPr lang="ru-RU" sz="1600" b="1" dirty="0">
                        <a:solidFill>
                          <a:srgbClr val="FFFF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solidFill>
                      <a:srgbClr val="00B0F0"/>
                    </a:solidFill>
                  </a:tcPr>
                </a:tc>
                <a:extLst>
                  <a:ext uri="{0D108BD9-81ED-4DB2-BD59-A6C34878D82A}">
                    <a16:rowId xmlns="" xmlns:a16="http://schemas.microsoft.com/office/drawing/2014/main" val="810560613"/>
                  </a:ext>
                </a:extLst>
              </a:tr>
            </a:tbl>
          </a:graphicData>
        </a:graphic>
      </p:graphicFrame>
      <p:graphicFrame>
        <p:nvGraphicFramePr>
          <p:cNvPr id="9" name="Таблица 8"/>
          <p:cNvGraphicFramePr>
            <a:graphicFrameLocks noGrp="1"/>
          </p:cNvGraphicFramePr>
          <p:nvPr>
            <p:extLst>
              <p:ext uri="{D42A27DB-BD31-4B8C-83A1-F6EECF244321}">
                <p14:modId xmlns:p14="http://schemas.microsoft.com/office/powerpoint/2010/main" val="3821592228"/>
              </p:ext>
            </p:extLst>
          </p:nvPr>
        </p:nvGraphicFramePr>
        <p:xfrm>
          <a:off x="2987824" y="2564904"/>
          <a:ext cx="520058" cy="2376264"/>
        </p:xfrm>
        <a:graphic>
          <a:graphicData uri="http://schemas.openxmlformats.org/drawingml/2006/table">
            <a:tbl>
              <a:tblPr/>
              <a:tblGrid>
                <a:gridCol w="520058">
                  <a:extLst>
                    <a:ext uri="{9D8B030D-6E8A-4147-A177-3AD203B41FA5}">
                      <a16:colId xmlns="" xmlns:a16="http://schemas.microsoft.com/office/drawing/2014/main" val="20000"/>
                    </a:ext>
                  </a:extLst>
                </a:gridCol>
              </a:tblGrid>
              <a:tr h="396044">
                <a:tc>
                  <a:txBody>
                    <a:bodyPr/>
                    <a:lstStyle/>
                    <a:p>
                      <a:r>
                        <a:rPr lang="ru-RU" sz="1600" b="1" dirty="0" smtClean="0">
                          <a:solidFill>
                            <a:srgbClr val="FFFF00"/>
                          </a:solidFill>
                        </a:rPr>
                        <a:t>2.Р</a:t>
                      </a:r>
                      <a:endParaRPr lang="ru-RU" sz="1600" b="1" dirty="0">
                        <a:solidFill>
                          <a:srgbClr val="FFFF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 xmlns:a16="http://schemas.microsoft.com/office/drawing/2014/main" val="10000"/>
                  </a:ext>
                </a:extLst>
              </a:tr>
              <a:tr h="396044">
                <a:tc>
                  <a:txBody>
                    <a:bodyPr/>
                    <a:lstStyle/>
                    <a:p>
                      <a:r>
                        <a:rPr lang="ru-RU" sz="1600" b="1" dirty="0" smtClean="0">
                          <a:solidFill>
                            <a:srgbClr val="FFFF00"/>
                          </a:solidFill>
                        </a:rPr>
                        <a:t>   а</a:t>
                      </a:r>
                      <a:endParaRPr lang="ru-RU" sz="1600" b="1" dirty="0">
                        <a:solidFill>
                          <a:srgbClr val="FFFF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 xmlns:a16="http://schemas.microsoft.com/office/drawing/2014/main" val="10001"/>
                  </a:ext>
                </a:extLst>
              </a:tr>
              <a:tr h="396044">
                <a:tc>
                  <a:txBody>
                    <a:bodyPr/>
                    <a:lstStyle/>
                    <a:p>
                      <a:r>
                        <a:rPr lang="ru-RU" sz="1600" b="1" baseline="0" dirty="0" smtClean="0">
                          <a:solidFill>
                            <a:srgbClr val="FFFF00"/>
                          </a:solidFill>
                        </a:rPr>
                        <a:t>   з</a:t>
                      </a:r>
                      <a:endParaRPr lang="ru-RU" sz="1600" b="1" dirty="0">
                        <a:solidFill>
                          <a:srgbClr val="FFFF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 xmlns:a16="http://schemas.microsoft.com/office/drawing/2014/main" val="10002"/>
                  </a:ext>
                </a:extLst>
              </a:tr>
              <a:tr h="396044">
                <a:tc>
                  <a:txBody>
                    <a:bodyPr/>
                    <a:lstStyle/>
                    <a:p>
                      <a:r>
                        <a:rPr lang="ru-RU" sz="1600" b="1" dirty="0" smtClean="0">
                          <a:solidFill>
                            <a:srgbClr val="FFFF00"/>
                          </a:solidFill>
                        </a:rPr>
                        <a:t>  м</a:t>
                      </a:r>
                      <a:endParaRPr lang="ru-RU" sz="1600" b="1" dirty="0">
                        <a:solidFill>
                          <a:srgbClr val="FFFF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 xmlns:a16="http://schemas.microsoft.com/office/drawing/2014/main" val="10003"/>
                  </a:ext>
                </a:extLst>
              </a:tr>
              <a:tr h="396044">
                <a:tc>
                  <a:txBody>
                    <a:bodyPr/>
                    <a:lstStyle/>
                    <a:p>
                      <a:r>
                        <a:rPr lang="ru-RU" sz="1600" b="1" dirty="0" smtClean="0">
                          <a:solidFill>
                            <a:srgbClr val="FFFF00"/>
                          </a:solidFill>
                        </a:rPr>
                        <a:t>  е</a:t>
                      </a:r>
                      <a:endParaRPr lang="ru-RU" sz="1600" b="1" dirty="0">
                        <a:solidFill>
                          <a:srgbClr val="FFFF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 xmlns:a16="http://schemas.microsoft.com/office/drawing/2014/main" val="10004"/>
                  </a:ext>
                </a:extLst>
              </a:tr>
              <a:tr h="396044">
                <a:tc>
                  <a:txBody>
                    <a:bodyPr/>
                    <a:lstStyle/>
                    <a:p>
                      <a:r>
                        <a:rPr lang="ru-RU" sz="1600" b="1" dirty="0" smtClean="0">
                          <a:solidFill>
                            <a:srgbClr val="FFFF00"/>
                          </a:solidFill>
                        </a:rPr>
                        <a:t>  р</a:t>
                      </a:r>
                      <a:endParaRPr lang="ru-RU" sz="1600" b="1" dirty="0">
                        <a:solidFill>
                          <a:srgbClr val="FFFF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 xmlns:a16="http://schemas.microsoft.com/office/drawing/2014/main" val="10005"/>
                  </a:ext>
                </a:extLst>
              </a:tr>
            </a:tbl>
          </a:graphicData>
        </a:graphic>
      </p:graphicFrame>
      <p:graphicFrame>
        <p:nvGraphicFramePr>
          <p:cNvPr id="12" name="Таблица 11"/>
          <p:cNvGraphicFramePr>
            <a:graphicFrameLocks noGrp="1"/>
          </p:cNvGraphicFramePr>
          <p:nvPr>
            <p:extLst>
              <p:ext uri="{D42A27DB-BD31-4B8C-83A1-F6EECF244321}">
                <p14:modId xmlns:p14="http://schemas.microsoft.com/office/powerpoint/2010/main" val="983260580"/>
              </p:ext>
            </p:extLst>
          </p:nvPr>
        </p:nvGraphicFramePr>
        <p:xfrm>
          <a:off x="4009761" y="1772816"/>
          <a:ext cx="562239" cy="2376264"/>
        </p:xfrm>
        <a:graphic>
          <a:graphicData uri="http://schemas.openxmlformats.org/drawingml/2006/table">
            <a:tbl>
              <a:tblPr/>
              <a:tblGrid>
                <a:gridCol w="562239">
                  <a:extLst>
                    <a:ext uri="{9D8B030D-6E8A-4147-A177-3AD203B41FA5}">
                      <a16:colId xmlns="" xmlns:a16="http://schemas.microsoft.com/office/drawing/2014/main" val="20000"/>
                    </a:ext>
                  </a:extLst>
                </a:gridCol>
              </a:tblGrid>
              <a:tr h="396044">
                <a:tc>
                  <a:txBody>
                    <a:bodyPr/>
                    <a:lstStyle/>
                    <a:p>
                      <a:r>
                        <a:rPr lang="ru-RU" sz="1600" b="1" baseline="0" dirty="0" smtClean="0">
                          <a:solidFill>
                            <a:srgbClr val="FFFF00"/>
                          </a:solidFill>
                        </a:rPr>
                        <a:t>3.п</a:t>
                      </a:r>
                      <a:endParaRPr lang="ru-RU" sz="1600" b="1" dirty="0">
                        <a:solidFill>
                          <a:srgbClr val="FFFF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 xmlns:a16="http://schemas.microsoft.com/office/drawing/2014/main" val="10000"/>
                  </a:ext>
                </a:extLst>
              </a:tr>
              <a:tr h="396044">
                <a:tc>
                  <a:txBody>
                    <a:bodyPr/>
                    <a:lstStyle/>
                    <a:p>
                      <a:r>
                        <a:rPr lang="ru-RU" sz="1600" b="1" dirty="0" smtClean="0">
                          <a:solidFill>
                            <a:srgbClr val="FFFF00"/>
                          </a:solidFill>
                        </a:rPr>
                        <a:t>   о</a:t>
                      </a:r>
                      <a:endParaRPr lang="ru-RU" sz="1600" b="1" dirty="0">
                        <a:solidFill>
                          <a:srgbClr val="FFFF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 xmlns:a16="http://schemas.microsoft.com/office/drawing/2014/main" val="10001"/>
                  </a:ext>
                </a:extLst>
              </a:tr>
              <a:tr h="396044">
                <a:tc>
                  <a:txBody>
                    <a:bodyPr/>
                    <a:lstStyle/>
                    <a:p>
                      <a:r>
                        <a:rPr lang="ru-RU" sz="1600" b="1" baseline="0" dirty="0" smtClean="0">
                          <a:solidFill>
                            <a:srgbClr val="FFFF00"/>
                          </a:solidFill>
                        </a:rPr>
                        <a:t>   л</a:t>
                      </a:r>
                      <a:endParaRPr lang="ru-RU" sz="1600" b="1" dirty="0">
                        <a:solidFill>
                          <a:srgbClr val="FFFF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 xmlns:a16="http://schemas.microsoft.com/office/drawing/2014/main" val="10002"/>
                  </a:ext>
                </a:extLst>
              </a:tr>
              <a:tr h="396044">
                <a:tc>
                  <a:txBody>
                    <a:bodyPr/>
                    <a:lstStyle/>
                    <a:p>
                      <a:r>
                        <a:rPr lang="ru-RU" sz="1600" b="1" dirty="0" smtClean="0">
                          <a:solidFill>
                            <a:srgbClr val="FFFF00"/>
                          </a:solidFill>
                        </a:rPr>
                        <a:t>   ь</a:t>
                      </a:r>
                      <a:endParaRPr lang="ru-RU" sz="1600" b="1" dirty="0">
                        <a:solidFill>
                          <a:srgbClr val="FFFF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 xmlns:a16="http://schemas.microsoft.com/office/drawing/2014/main" val="10003"/>
                  </a:ext>
                </a:extLst>
              </a:tr>
              <a:tr h="396044">
                <a:tc>
                  <a:txBody>
                    <a:bodyPr/>
                    <a:lstStyle/>
                    <a:p>
                      <a:r>
                        <a:rPr lang="ru-RU" sz="1600" b="1" dirty="0" smtClean="0">
                          <a:solidFill>
                            <a:srgbClr val="FFFF00"/>
                          </a:solidFill>
                        </a:rPr>
                        <a:t>  </a:t>
                      </a:r>
                      <a:r>
                        <a:rPr lang="ru-RU" sz="1600" b="1" baseline="0" dirty="0" smtClean="0">
                          <a:solidFill>
                            <a:srgbClr val="FFFF00"/>
                          </a:solidFill>
                        </a:rPr>
                        <a:t> к</a:t>
                      </a:r>
                      <a:endParaRPr lang="ru-RU" sz="1600" b="1" dirty="0">
                        <a:solidFill>
                          <a:srgbClr val="FFFF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 xmlns:a16="http://schemas.microsoft.com/office/drawing/2014/main" val="10004"/>
                  </a:ext>
                </a:extLst>
              </a:tr>
              <a:tr h="396044">
                <a:tc>
                  <a:txBody>
                    <a:bodyPr/>
                    <a:lstStyle/>
                    <a:p>
                      <a:r>
                        <a:rPr lang="ru-RU" sz="1600" b="1" dirty="0" smtClean="0">
                          <a:solidFill>
                            <a:srgbClr val="FFFF00"/>
                          </a:solidFill>
                        </a:rPr>
                        <a:t>  </a:t>
                      </a:r>
                      <a:r>
                        <a:rPr lang="ru-RU" sz="1600" b="1" baseline="0" dirty="0" smtClean="0">
                          <a:solidFill>
                            <a:srgbClr val="FFFF00"/>
                          </a:solidFill>
                        </a:rPr>
                        <a:t> а</a:t>
                      </a:r>
                      <a:endParaRPr lang="ru-RU" sz="1600" b="1" dirty="0">
                        <a:solidFill>
                          <a:srgbClr val="FFFF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 xmlns:a16="http://schemas.microsoft.com/office/drawing/2014/main" val="10005"/>
                  </a:ext>
                </a:extLst>
              </a:tr>
            </a:tbl>
          </a:graphicData>
        </a:graphic>
      </p:graphicFrame>
      <p:graphicFrame>
        <p:nvGraphicFramePr>
          <p:cNvPr id="13" name="Таблица 12"/>
          <p:cNvGraphicFramePr>
            <a:graphicFrameLocks noGrp="1"/>
          </p:cNvGraphicFramePr>
          <p:nvPr>
            <p:extLst>
              <p:ext uri="{D42A27DB-BD31-4B8C-83A1-F6EECF244321}">
                <p14:modId xmlns:p14="http://schemas.microsoft.com/office/powerpoint/2010/main" val="1049990842"/>
              </p:ext>
            </p:extLst>
          </p:nvPr>
        </p:nvGraphicFramePr>
        <p:xfrm>
          <a:off x="395536" y="4941168"/>
          <a:ext cx="2600290" cy="396044"/>
        </p:xfrm>
        <a:graphic>
          <a:graphicData uri="http://schemas.openxmlformats.org/drawingml/2006/table">
            <a:tbl>
              <a:tblPr/>
              <a:tblGrid>
                <a:gridCol w="520058">
                  <a:extLst>
                    <a:ext uri="{9D8B030D-6E8A-4147-A177-3AD203B41FA5}">
                      <a16:colId xmlns="" xmlns:a16="http://schemas.microsoft.com/office/drawing/2014/main" val="20000"/>
                    </a:ext>
                  </a:extLst>
                </a:gridCol>
                <a:gridCol w="488054">
                  <a:extLst>
                    <a:ext uri="{9D8B030D-6E8A-4147-A177-3AD203B41FA5}">
                      <a16:colId xmlns="" xmlns:a16="http://schemas.microsoft.com/office/drawing/2014/main" val="20001"/>
                    </a:ext>
                  </a:extLst>
                </a:gridCol>
                <a:gridCol w="576064">
                  <a:extLst>
                    <a:ext uri="{9D8B030D-6E8A-4147-A177-3AD203B41FA5}">
                      <a16:colId xmlns="" xmlns:a16="http://schemas.microsoft.com/office/drawing/2014/main" val="20002"/>
                    </a:ext>
                  </a:extLst>
                </a:gridCol>
                <a:gridCol w="496056">
                  <a:extLst>
                    <a:ext uri="{9D8B030D-6E8A-4147-A177-3AD203B41FA5}">
                      <a16:colId xmlns="" xmlns:a16="http://schemas.microsoft.com/office/drawing/2014/main" val="20003"/>
                    </a:ext>
                  </a:extLst>
                </a:gridCol>
                <a:gridCol w="520058">
                  <a:extLst>
                    <a:ext uri="{9D8B030D-6E8A-4147-A177-3AD203B41FA5}">
                      <a16:colId xmlns="" xmlns:a16="http://schemas.microsoft.com/office/drawing/2014/main" val="20004"/>
                    </a:ext>
                  </a:extLst>
                </a:gridCol>
              </a:tblGrid>
              <a:tr h="396044">
                <a:tc>
                  <a:txBody>
                    <a:bodyPr/>
                    <a:lstStyle/>
                    <a:p>
                      <a:r>
                        <a:rPr lang="ru-RU" sz="1600" b="1" dirty="0" smtClean="0">
                          <a:solidFill>
                            <a:srgbClr val="FFFF00"/>
                          </a:solidFill>
                        </a:rPr>
                        <a:t>4.д</a:t>
                      </a:r>
                      <a:endParaRPr lang="ru-RU" sz="1600" b="1" dirty="0">
                        <a:solidFill>
                          <a:srgbClr val="FFFF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r>
                        <a:rPr lang="ru-RU" sz="1600" b="1" dirty="0" smtClean="0">
                          <a:solidFill>
                            <a:srgbClr val="FFFF00"/>
                          </a:solidFill>
                        </a:rPr>
                        <a:t> р</a:t>
                      </a:r>
                      <a:endParaRPr lang="ru-RU" sz="1600" b="1" dirty="0">
                        <a:solidFill>
                          <a:srgbClr val="FFFF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r>
                        <a:rPr lang="ru-RU" sz="1600" b="1" dirty="0" smtClean="0">
                          <a:solidFill>
                            <a:srgbClr val="FFFF00"/>
                          </a:solidFill>
                        </a:rPr>
                        <a:t>   о</a:t>
                      </a:r>
                      <a:endParaRPr lang="ru-RU" sz="1600" b="1" dirty="0">
                        <a:solidFill>
                          <a:srgbClr val="FFFF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r>
                        <a:rPr lang="ru-RU" sz="1600" b="1" dirty="0" smtClean="0">
                          <a:solidFill>
                            <a:srgbClr val="FFFF00"/>
                          </a:solidFill>
                        </a:rPr>
                        <a:t>  б</a:t>
                      </a:r>
                      <a:endParaRPr lang="ru-RU" sz="1600" b="1" dirty="0">
                        <a:solidFill>
                          <a:srgbClr val="FFFF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r>
                        <a:rPr lang="ru-RU" sz="1600" b="1" dirty="0" smtClean="0">
                          <a:solidFill>
                            <a:srgbClr val="FFFF00"/>
                          </a:solidFill>
                        </a:rPr>
                        <a:t> и</a:t>
                      </a:r>
                      <a:endParaRPr lang="ru-RU" sz="1600" b="1" dirty="0">
                        <a:solidFill>
                          <a:srgbClr val="FFFF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 xmlns:a16="http://schemas.microsoft.com/office/drawing/2014/main" val="10000"/>
                  </a:ext>
                </a:extLst>
              </a:tr>
            </a:tbl>
          </a:graphicData>
        </a:graphic>
      </p:graphicFrame>
      <p:graphicFrame>
        <p:nvGraphicFramePr>
          <p:cNvPr id="14" name="Таблица 13"/>
          <p:cNvGraphicFramePr>
            <a:graphicFrameLocks noGrp="1"/>
          </p:cNvGraphicFramePr>
          <p:nvPr>
            <p:extLst>
              <p:ext uri="{D42A27DB-BD31-4B8C-83A1-F6EECF244321}">
                <p14:modId xmlns:p14="http://schemas.microsoft.com/office/powerpoint/2010/main" val="790535931"/>
              </p:ext>
            </p:extLst>
          </p:nvPr>
        </p:nvGraphicFramePr>
        <p:xfrm>
          <a:off x="1403648" y="3717032"/>
          <a:ext cx="2088232" cy="432048"/>
        </p:xfrm>
        <a:graphic>
          <a:graphicData uri="http://schemas.openxmlformats.org/drawingml/2006/table">
            <a:tbl>
              <a:tblPr/>
              <a:tblGrid>
                <a:gridCol w="576064">
                  <a:extLst>
                    <a:ext uri="{9D8B030D-6E8A-4147-A177-3AD203B41FA5}">
                      <a16:colId xmlns="" xmlns:a16="http://schemas.microsoft.com/office/drawing/2014/main" val="20000"/>
                    </a:ext>
                  </a:extLst>
                </a:gridCol>
                <a:gridCol w="501198">
                  <a:extLst>
                    <a:ext uri="{9D8B030D-6E8A-4147-A177-3AD203B41FA5}">
                      <a16:colId xmlns="" xmlns:a16="http://schemas.microsoft.com/office/drawing/2014/main" val="20001"/>
                    </a:ext>
                  </a:extLst>
                </a:gridCol>
                <a:gridCol w="506914">
                  <a:extLst>
                    <a:ext uri="{9D8B030D-6E8A-4147-A177-3AD203B41FA5}">
                      <a16:colId xmlns="" xmlns:a16="http://schemas.microsoft.com/office/drawing/2014/main" val="20002"/>
                    </a:ext>
                  </a:extLst>
                </a:gridCol>
                <a:gridCol w="504056">
                  <a:extLst>
                    <a:ext uri="{9D8B030D-6E8A-4147-A177-3AD203B41FA5}">
                      <a16:colId xmlns="" xmlns:a16="http://schemas.microsoft.com/office/drawing/2014/main" val="20003"/>
                    </a:ext>
                  </a:extLst>
                </a:gridCol>
              </a:tblGrid>
              <a:tr h="432048">
                <a:tc>
                  <a:txBody>
                    <a:bodyPr/>
                    <a:lstStyle/>
                    <a:p>
                      <a:r>
                        <a:rPr lang="ru-RU" sz="1600" b="1" dirty="0" smtClean="0">
                          <a:solidFill>
                            <a:srgbClr val="FFFF00"/>
                          </a:solidFill>
                        </a:rPr>
                        <a:t>5.р</a:t>
                      </a:r>
                      <a:endParaRPr lang="ru-RU" sz="1600" b="1" dirty="0">
                        <a:solidFill>
                          <a:srgbClr val="FFFF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r>
                        <a:rPr lang="ru-RU" sz="1600" b="1" dirty="0" smtClean="0">
                          <a:solidFill>
                            <a:srgbClr val="FFFF00"/>
                          </a:solidFill>
                        </a:rPr>
                        <a:t>  и</a:t>
                      </a:r>
                      <a:endParaRPr lang="ru-RU" sz="1600" b="1" dirty="0">
                        <a:solidFill>
                          <a:srgbClr val="FFFF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r>
                        <a:rPr lang="ru-RU" sz="1600" b="1" dirty="0" smtClean="0">
                          <a:solidFill>
                            <a:srgbClr val="FFFF00"/>
                          </a:solidFill>
                        </a:rPr>
                        <a:t>  т</a:t>
                      </a:r>
                      <a:endParaRPr lang="ru-RU" sz="1600" b="1" dirty="0">
                        <a:solidFill>
                          <a:srgbClr val="FFFF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r>
                        <a:rPr lang="ru-RU" sz="1600" b="1" dirty="0" smtClean="0">
                          <a:solidFill>
                            <a:srgbClr val="FFFF00"/>
                          </a:solidFill>
                        </a:rPr>
                        <a:t>  м</a:t>
                      </a:r>
                      <a:endParaRPr lang="ru-RU" sz="1600" b="1" dirty="0">
                        <a:solidFill>
                          <a:srgbClr val="FFFF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 xmlns:a16="http://schemas.microsoft.com/office/drawing/2014/main" val="10000"/>
                  </a:ext>
                </a:extLst>
              </a:tr>
            </a:tbl>
          </a:graphicData>
        </a:graphic>
      </p:graphicFrame>
      <p:graphicFrame>
        <p:nvGraphicFramePr>
          <p:cNvPr id="15" name="Таблица 14"/>
          <p:cNvGraphicFramePr>
            <a:graphicFrameLocks noGrp="1"/>
          </p:cNvGraphicFramePr>
          <p:nvPr>
            <p:extLst>
              <p:ext uri="{D42A27DB-BD31-4B8C-83A1-F6EECF244321}">
                <p14:modId xmlns:p14="http://schemas.microsoft.com/office/powerpoint/2010/main" val="3650707469"/>
              </p:ext>
            </p:extLst>
          </p:nvPr>
        </p:nvGraphicFramePr>
        <p:xfrm>
          <a:off x="2483768" y="2924945"/>
          <a:ext cx="2592288" cy="449178"/>
        </p:xfrm>
        <a:graphic>
          <a:graphicData uri="http://schemas.openxmlformats.org/drawingml/2006/table">
            <a:tbl>
              <a:tblPr/>
              <a:tblGrid>
                <a:gridCol w="518458">
                  <a:extLst>
                    <a:ext uri="{9D8B030D-6E8A-4147-A177-3AD203B41FA5}">
                      <a16:colId xmlns="" xmlns:a16="http://schemas.microsoft.com/office/drawing/2014/main" val="20000"/>
                    </a:ext>
                  </a:extLst>
                </a:gridCol>
                <a:gridCol w="518458">
                  <a:extLst>
                    <a:ext uri="{9D8B030D-6E8A-4147-A177-3AD203B41FA5}">
                      <a16:colId xmlns="" xmlns:a16="http://schemas.microsoft.com/office/drawing/2014/main" val="20001"/>
                    </a:ext>
                  </a:extLst>
                </a:gridCol>
                <a:gridCol w="518458">
                  <a:extLst>
                    <a:ext uri="{9D8B030D-6E8A-4147-A177-3AD203B41FA5}">
                      <a16:colId xmlns="" xmlns:a16="http://schemas.microsoft.com/office/drawing/2014/main" val="20002"/>
                    </a:ext>
                  </a:extLst>
                </a:gridCol>
                <a:gridCol w="518458">
                  <a:extLst>
                    <a:ext uri="{9D8B030D-6E8A-4147-A177-3AD203B41FA5}">
                      <a16:colId xmlns="" xmlns:a16="http://schemas.microsoft.com/office/drawing/2014/main" val="20003"/>
                    </a:ext>
                  </a:extLst>
                </a:gridCol>
                <a:gridCol w="518456">
                  <a:extLst>
                    <a:ext uri="{9D8B030D-6E8A-4147-A177-3AD203B41FA5}">
                      <a16:colId xmlns="" xmlns:a16="http://schemas.microsoft.com/office/drawing/2014/main" val="20004"/>
                    </a:ext>
                  </a:extLst>
                </a:gridCol>
              </a:tblGrid>
              <a:tr h="449178">
                <a:tc>
                  <a:txBody>
                    <a:bodyPr/>
                    <a:lstStyle/>
                    <a:p>
                      <a:r>
                        <a:rPr lang="ru-RU" sz="1600" b="1" dirty="0" smtClean="0">
                          <a:solidFill>
                            <a:srgbClr val="FFFF00"/>
                          </a:solidFill>
                        </a:rPr>
                        <a:t>6.в</a:t>
                      </a:r>
                      <a:endParaRPr lang="ru-RU" sz="1600" b="1" dirty="0">
                        <a:solidFill>
                          <a:srgbClr val="FFFF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r>
                        <a:rPr lang="ru-RU" sz="1600" b="1" dirty="0" smtClean="0">
                          <a:solidFill>
                            <a:srgbClr val="FFFF00"/>
                          </a:solidFill>
                        </a:rPr>
                        <a:t>   а</a:t>
                      </a:r>
                      <a:endParaRPr lang="ru-RU" sz="1600" b="1" dirty="0">
                        <a:solidFill>
                          <a:srgbClr val="FFFF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r>
                        <a:rPr lang="ru-RU" sz="1600" b="1" dirty="0" smtClean="0">
                          <a:solidFill>
                            <a:srgbClr val="FFFF00"/>
                          </a:solidFill>
                        </a:rPr>
                        <a:t>  л</a:t>
                      </a:r>
                      <a:endParaRPr lang="ru-RU" sz="1600" b="1" dirty="0">
                        <a:solidFill>
                          <a:srgbClr val="FFFF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r>
                        <a:rPr lang="ru-RU" sz="1600" b="1" dirty="0" smtClean="0">
                          <a:solidFill>
                            <a:srgbClr val="FFFF00"/>
                          </a:solidFill>
                        </a:rPr>
                        <a:t>   ь</a:t>
                      </a:r>
                      <a:endParaRPr lang="ru-RU" sz="1600" b="1" dirty="0">
                        <a:solidFill>
                          <a:srgbClr val="FFFF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r>
                        <a:rPr lang="ru-RU" sz="1600" b="1" dirty="0" smtClean="0">
                          <a:solidFill>
                            <a:srgbClr val="FFFF00"/>
                          </a:solidFill>
                        </a:rPr>
                        <a:t> с</a:t>
                      </a:r>
                      <a:endParaRPr lang="ru-RU" sz="1600" b="1" dirty="0">
                        <a:solidFill>
                          <a:srgbClr val="FFFF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 xmlns:a16="http://schemas.microsoft.com/office/drawing/2014/main" val="10000"/>
                  </a:ext>
                </a:extLst>
              </a:tr>
            </a:tbl>
          </a:graphicData>
        </a:graphic>
      </p:graphicFrame>
      <p:sp>
        <p:nvSpPr>
          <p:cNvPr id="16" name="Управляющая кнопка: далее 15">
            <a:hlinkClick r:id="" action="ppaction://hlinkshowjump?jump=nextslide" highlightClick="1"/>
          </p:cNvPr>
          <p:cNvSpPr/>
          <p:nvPr/>
        </p:nvSpPr>
        <p:spPr>
          <a:xfrm>
            <a:off x="8610466" y="6330318"/>
            <a:ext cx="391422" cy="357058"/>
          </a:xfrm>
          <a:prstGeom prst="actionButtonForwardNext">
            <a:avLst/>
          </a:prstGeom>
          <a:solidFill>
            <a:srgbClr val="FFFF00"/>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Управляющая кнопка: возврат 16">
            <a:hlinkClick r:id="rId7" action="ppaction://hlinksldjump" highlightClick="1"/>
          </p:cNvPr>
          <p:cNvSpPr/>
          <p:nvPr/>
        </p:nvSpPr>
        <p:spPr>
          <a:xfrm>
            <a:off x="393552" y="6129300"/>
            <a:ext cx="434032" cy="541234"/>
          </a:xfrm>
          <a:prstGeom prst="actionButtonReturn">
            <a:avLst/>
          </a:prstGeom>
          <a:solidFill>
            <a:srgbClr val="00B0F0"/>
          </a:solid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896822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26" presetClass="entr" presetSubtype="0" fill="hold" nodeType="withEffect">
                                  <p:stCondLst>
                                    <p:cond delay="200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870">
                                          <p:stCondLst>
                                            <p:cond delay="0"/>
                                          </p:stCondLst>
                                        </p:cTn>
                                        <p:tgtEl>
                                          <p:spTgt spid="11"/>
                                        </p:tgtEl>
                                      </p:cBhvr>
                                    </p:animEffect>
                                    <p:anim calcmode="lin" valueType="num">
                                      <p:cBhvr>
                                        <p:cTn id="11" dur="2733"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2" dur="996"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3" dur="996" tmFilter="0, 0; 0.125,0.2665; 0.25,0.4; 0.375,0.465; 0.5,0.5;  0.625,0.535; 0.75,0.6; 0.875,0.7335; 1,1">
                                          <p:stCondLst>
                                            <p:cond delay="996"/>
                                          </p:stCondLst>
                                        </p:cTn>
                                        <p:tgtEl>
                                          <p:spTgt spid="11"/>
                                        </p:tgtEl>
                                        <p:attrNameLst>
                                          <p:attrName>ppt_y</p:attrName>
                                        </p:attrNameLst>
                                      </p:cBhvr>
                                      <p:tavLst>
                                        <p:tav tm="0" fmla="#ppt_y-sin(pi*$)/9">
                                          <p:val>
                                            <p:fltVal val="0"/>
                                          </p:val>
                                        </p:tav>
                                        <p:tav tm="100000">
                                          <p:val>
                                            <p:fltVal val="1"/>
                                          </p:val>
                                        </p:tav>
                                      </p:tavLst>
                                    </p:anim>
                                    <p:anim calcmode="lin" valueType="num">
                                      <p:cBhvr>
                                        <p:cTn id="14" dur="498" tmFilter="0, 0; 0.125,0.2665; 0.25,0.4; 0.375,0.465; 0.5,0.5;  0.625,0.535; 0.75,0.6; 0.875,0.7335; 1,1">
                                          <p:stCondLst>
                                            <p:cond delay="1986"/>
                                          </p:stCondLst>
                                        </p:cTn>
                                        <p:tgtEl>
                                          <p:spTgt spid="11"/>
                                        </p:tgtEl>
                                        <p:attrNameLst>
                                          <p:attrName>ppt_y</p:attrName>
                                        </p:attrNameLst>
                                      </p:cBhvr>
                                      <p:tavLst>
                                        <p:tav tm="0" fmla="#ppt_y-sin(pi*$)/27">
                                          <p:val>
                                            <p:fltVal val="0"/>
                                          </p:val>
                                        </p:tav>
                                        <p:tav tm="100000">
                                          <p:val>
                                            <p:fltVal val="1"/>
                                          </p:val>
                                        </p:tav>
                                      </p:tavLst>
                                    </p:anim>
                                    <p:anim calcmode="lin" valueType="num">
                                      <p:cBhvr>
                                        <p:cTn id="15" dur="246" tmFilter="0, 0; 0.125,0.2665; 0.25,0.4; 0.375,0.465; 0.5,0.5;  0.625,0.535; 0.75,0.6; 0.875,0.7335; 1,1">
                                          <p:stCondLst>
                                            <p:cond delay="2484"/>
                                          </p:stCondLst>
                                        </p:cTn>
                                        <p:tgtEl>
                                          <p:spTgt spid="11"/>
                                        </p:tgtEl>
                                        <p:attrNameLst>
                                          <p:attrName>ppt_y</p:attrName>
                                        </p:attrNameLst>
                                      </p:cBhvr>
                                      <p:tavLst>
                                        <p:tav tm="0" fmla="#ppt_y-sin(pi*$)/81">
                                          <p:val>
                                            <p:fltVal val="0"/>
                                          </p:val>
                                        </p:tav>
                                        <p:tav tm="100000">
                                          <p:val>
                                            <p:fltVal val="1"/>
                                          </p:val>
                                        </p:tav>
                                      </p:tavLst>
                                    </p:anim>
                                    <p:animScale>
                                      <p:cBhvr>
                                        <p:cTn id="16" dur="39">
                                          <p:stCondLst>
                                            <p:cond delay="975"/>
                                          </p:stCondLst>
                                        </p:cTn>
                                        <p:tgtEl>
                                          <p:spTgt spid="11"/>
                                        </p:tgtEl>
                                      </p:cBhvr>
                                      <p:to x="100000" y="60000"/>
                                    </p:animScale>
                                    <p:animScale>
                                      <p:cBhvr>
                                        <p:cTn id="17" dur="249" decel="50000">
                                          <p:stCondLst>
                                            <p:cond delay="1014"/>
                                          </p:stCondLst>
                                        </p:cTn>
                                        <p:tgtEl>
                                          <p:spTgt spid="11"/>
                                        </p:tgtEl>
                                      </p:cBhvr>
                                      <p:to x="100000" y="100000"/>
                                    </p:animScale>
                                    <p:animScale>
                                      <p:cBhvr>
                                        <p:cTn id="18" dur="39">
                                          <p:stCondLst>
                                            <p:cond delay="1968"/>
                                          </p:stCondLst>
                                        </p:cTn>
                                        <p:tgtEl>
                                          <p:spTgt spid="11"/>
                                        </p:tgtEl>
                                      </p:cBhvr>
                                      <p:to x="100000" y="80000"/>
                                    </p:animScale>
                                    <p:animScale>
                                      <p:cBhvr>
                                        <p:cTn id="19" dur="249" decel="50000">
                                          <p:stCondLst>
                                            <p:cond delay="2007"/>
                                          </p:stCondLst>
                                        </p:cTn>
                                        <p:tgtEl>
                                          <p:spTgt spid="11"/>
                                        </p:tgtEl>
                                      </p:cBhvr>
                                      <p:to x="100000" y="100000"/>
                                    </p:animScale>
                                    <p:animScale>
                                      <p:cBhvr>
                                        <p:cTn id="20" dur="39">
                                          <p:stCondLst>
                                            <p:cond delay="2463"/>
                                          </p:stCondLst>
                                        </p:cTn>
                                        <p:tgtEl>
                                          <p:spTgt spid="11"/>
                                        </p:tgtEl>
                                      </p:cBhvr>
                                      <p:to x="100000" y="90000"/>
                                    </p:animScale>
                                    <p:animScale>
                                      <p:cBhvr>
                                        <p:cTn id="21" dur="249" decel="50000">
                                          <p:stCondLst>
                                            <p:cond delay="2502"/>
                                          </p:stCondLst>
                                        </p:cTn>
                                        <p:tgtEl>
                                          <p:spTgt spid="11"/>
                                        </p:tgtEl>
                                      </p:cBhvr>
                                      <p:to x="100000" y="100000"/>
                                    </p:animScale>
                                    <p:animScale>
                                      <p:cBhvr>
                                        <p:cTn id="22" dur="39">
                                          <p:stCondLst>
                                            <p:cond delay="2712"/>
                                          </p:stCondLst>
                                        </p:cTn>
                                        <p:tgtEl>
                                          <p:spTgt spid="11"/>
                                        </p:tgtEl>
                                      </p:cBhvr>
                                      <p:to x="100000" y="95000"/>
                                    </p:animScale>
                                    <p:animScale>
                                      <p:cBhvr>
                                        <p:cTn id="23" dur="249" decel="50000">
                                          <p:stCondLst>
                                            <p:cond delay="2751"/>
                                          </p:stCondLst>
                                        </p:cTn>
                                        <p:tgtEl>
                                          <p:spTgt spid="11"/>
                                        </p:tgtEl>
                                      </p:cBhvr>
                                      <p:to x="100000" y="100000"/>
                                    </p:animScale>
                                  </p:childTnLst>
                                </p:cTn>
                              </p:par>
                            </p:childTnLst>
                          </p:cTn>
                        </p:par>
                        <p:par>
                          <p:cTn id="24" fill="hold">
                            <p:stCondLst>
                              <p:cond delay="5000"/>
                            </p:stCondLst>
                            <p:childTnLst>
                              <p:par>
                                <p:cTn id="25" presetID="42" presetClass="entr" presetSubtype="0" fill="hold" nodeType="after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fade">
                                      <p:cBhvr>
                                        <p:cTn id="27" dur="2000"/>
                                        <p:tgtEl>
                                          <p:spTgt spid="3">
                                            <p:txEl>
                                              <p:pRg st="0" end="0"/>
                                            </p:txEl>
                                          </p:spTgt>
                                        </p:tgtEl>
                                      </p:cBhvr>
                                    </p:animEffect>
                                    <p:anim calcmode="lin" valueType="num">
                                      <p:cBhvr>
                                        <p:cTn id="28"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9" dur="2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30" fill="hold">
                            <p:stCondLst>
                              <p:cond delay="7000"/>
                            </p:stCondLst>
                            <p:childTnLst>
                              <p:par>
                                <p:cTn id="31" presetID="2" presetClass="entr" presetSubtype="4" fill="hold" nodeType="afterEffect">
                                  <p:stCondLst>
                                    <p:cond delay="3000"/>
                                  </p:stCondLst>
                                  <p:childTnLst>
                                    <p:set>
                                      <p:cBhvr>
                                        <p:cTn id="32" dur="1" fill="hold">
                                          <p:stCondLst>
                                            <p:cond delay="0"/>
                                          </p:stCondLst>
                                        </p:cTn>
                                        <p:tgtEl>
                                          <p:spTgt spid="3">
                                            <p:txEl>
                                              <p:pRg st="2" end="2"/>
                                            </p:txEl>
                                          </p:spTgt>
                                        </p:tgtEl>
                                        <p:attrNameLst>
                                          <p:attrName>style.visibility</p:attrName>
                                        </p:attrNameLst>
                                      </p:cBhvr>
                                      <p:to>
                                        <p:strVal val="visible"/>
                                      </p:to>
                                    </p:set>
                                    <p:anim calcmode="lin" valueType="num">
                                      <p:cBhvr additive="base">
                                        <p:cTn id="33" dur="3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4" dur="3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2000"/>
                                        <p:tgtEl>
                                          <p:spTgt spid="8"/>
                                        </p:tgtEl>
                                      </p:cBhvr>
                                    </p:animEffect>
                                    <p:anim calcmode="lin" valueType="num">
                                      <p:cBhvr>
                                        <p:cTn id="40" dur="2000" fill="hold"/>
                                        <p:tgtEl>
                                          <p:spTgt spid="8"/>
                                        </p:tgtEl>
                                        <p:attrNameLst>
                                          <p:attrName>ppt_x</p:attrName>
                                        </p:attrNameLst>
                                      </p:cBhvr>
                                      <p:tavLst>
                                        <p:tav tm="0">
                                          <p:val>
                                            <p:strVal val="#ppt_x"/>
                                          </p:val>
                                        </p:tav>
                                        <p:tav tm="100000">
                                          <p:val>
                                            <p:strVal val="#ppt_x"/>
                                          </p:val>
                                        </p:tav>
                                      </p:tavLst>
                                    </p:anim>
                                    <p:anim calcmode="lin" valueType="num">
                                      <p:cBhvr>
                                        <p:cTn id="41" dur="2000" fill="hold"/>
                                        <p:tgtEl>
                                          <p:spTgt spid="8"/>
                                        </p:tgtEl>
                                        <p:attrNameLst>
                                          <p:attrName>ppt_y</p:attrName>
                                        </p:attrNameLst>
                                      </p:cBhvr>
                                      <p:tavLst>
                                        <p:tav tm="0">
                                          <p:val>
                                            <p:strVal val="#ppt_y+.1"/>
                                          </p:val>
                                        </p:tav>
                                        <p:tav tm="100000">
                                          <p:val>
                                            <p:strVal val="#ppt_y"/>
                                          </p:val>
                                        </p:tav>
                                      </p:tavLst>
                                    </p:anim>
                                  </p:childTnLst>
                                </p:cTn>
                              </p:par>
                            </p:childTnLst>
                          </p:cTn>
                        </p:par>
                        <p:par>
                          <p:cTn id="42" fill="hold">
                            <p:stCondLst>
                              <p:cond delay="2000"/>
                            </p:stCondLst>
                            <p:childTnLst>
                              <p:par>
                                <p:cTn id="43" presetID="2" presetClass="entr" presetSubtype="4" fill="hold" nodeType="afterEffect">
                                  <p:stCondLst>
                                    <p:cond delay="3000"/>
                                  </p:stCondLst>
                                  <p:childTnLst>
                                    <p:set>
                                      <p:cBhvr>
                                        <p:cTn id="44" dur="1" fill="hold">
                                          <p:stCondLst>
                                            <p:cond delay="0"/>
                                          </p:stCondLst>
                                        </p:cTn>
                                        <p:tgtEl>
                                          <p:spTgt spid="3">
                                            <p:txEl>
                                              <p:pRg st="3" end="3"/>
                                            </p:txEl>
                                          </p:spTgt>
                                        </p:tgtEl>
                                        <p:attrNameLst>
                                          <p:attrName>style.visibility</p:attrName>
                                        </p:attrNameLst>
                                      </p:cBhvr>
                                      <p:to>
                                        <p:strVal val="visible"/>
                                      </p:to>
                                    </p:set>
                                    <p:anim calcmode="lin" valueType="num">
                                      <p:cBhvr additive="base">
                                        <p:cTn id="45" dur="3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46" dur="3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2000"/>
                                        <p:tgtEl>
                                          <p:spTgt spid="9"/>
                                        </p:tgtEl>
                                      </p:cBhvr>
                                    </p:animEffect>
                                    <p:anim calcmode="lin" valueType="num">
                                      <p:cBhvr>
                                        <p:cTn id="52" dur="2000" fill="hold"/>
                                        <p:tgtEl>
                                          <p:spTgt spid="9"/>
                                        </p:tgtEl>
                                        <p:attrNameLst>
                                          <p:attrName>ppt_x</p:attrName>
                                        </p:attrNameLst>
                                      </p:cBhvr>
                                      <p:tavLst>
                                        <p:tav tm="0">
                                          <p:val>
                                            <p:strVal val="#ppt_x"/>
                                          </p:val>
                                        </p:tav>
                                        <p:tav tm="100000">
                                          <p:val>
                                            <p:strVal val="#ppt_x"/>
                                          </p:val>
                                        </p:tav>
                                      </p:tavLst>
                                    </p:anim>
                                    <p:anim calcmode="lin" valueType="num">
                                      <p:cBhvr>
                                        <p:cTn id="53" dur="2000" fill="hold"/>
                                        <p:tgtEl>
                                          <p:spTgt spid="9"/>
                                        </p:tgtEl>
                                        <p:attrNameLst>
                                          <p:attrName>ppt_y</p:attrName>
                                        </p:attrNameLst>
                                      </p:cBhvr>
                                      <p:tavLst>
                                        <p:tav tm="0">
                                          <p:val>
                                            <p:strVal val="#ppt_y+.1"/>
                                          </p:val>
                                        </p:tav>
                                        <p:tav tm="100000">
                                          <p:val>
                                            <p:strVal val="#ppt_y"/>
                                          </p:val>
                                        </p:tav>
                                      </p:tavLst>
                                    </p:anim>
                                  </p:childTnLst>
                                </p:cTn>
                              </p:par>
                              <p:par>
                                <p:cTn id="54" presetID="2" presetClass="entr" presetSubtype="4" fill="hold" nodeType="withEffect">
                                  <p:stCondLst>
                                    <p:cond delay="3000"/>
                                  </p:stCondLst>
                                  <p:childTnLst>
                                    <p:set>
                                      <p:cBhvr>
                                        <p:cTn id="55" dur="1" fill="hold">
                                          <p:stCondLst>
                                            <p:cond delay="0"/>
                                          </p:stCondLst>
                                        </p:cTn>
                                        <p:tgtEl>
                                          <p:spTgt spid="3">
                                            <p:txEl>
                                              <p:pRg st="4" end="4"/>
                                            </p:txEl>
                                          </p:spTgt>
                                        </p:tgtEl>
                                        <p:attrNameLst>
                                          <p:attrName>style.visibility</p:attrName>
                                        </p:attrNameLst>
                                      </p:cBhvr>
                                      <p:to>
                                        <p:strVal val="visible"/>
                                      </p:to>
                                    </p:set>
                                    <p:anim calcmode="lin" valueType="num">
                                      <p:cBhvr additive="base">
                                        <p:cTn id="56" dur="3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57" dur="3000" fill="hold"/>
                                        <p:tgtEl>
                                          <p:spTgt spid="3">
                                            <p:txEl>
                                              <p:pRg st="4" end="4"/>
                                            </p:txEl>
                                          </p:spTgt>
                                        </p:tgtEl>
                                        <p:attrNameLst>
                                          <p:attrName>ppt_y</p:attrName>
                                        </p:attrNameLst>
                                      </p:cBhvr>
                                      <p:tavLst>
                                        <p:tav tm="0">
                                          <p:val>
                                            <p:strVal val="1+#ppt_h/2"/>
                                          </p:val>
                                        </p:tav>
                                        <p:tav tm="100000">
                                          <p:val>
                                            <p:strVal val="#ppt_y"/>
                                          </p:val>
                                        </p:tav>
                                      </p:tavLst>
                                    </p:anim>
                                  </p:childTnLst>
                                </p:cTn>
                              </p:par>
                              <p:par>
                                <p:cTn id="58" presetID="2" presetClass="entr" presetSubtype="4" fill="hold" nodeType="withEffect">
                                  <p:stCondLst>
                                    <p:cond delay="3000"/>
                                  </p:stCondLst>
                                  <p:childTnLst>
                                    <p:set>
                                      <p:cBhvr>
                                        <p:cTn id="59" dur="1" fill="hold">
                                          <p:stCondLst>
                                            <p:cond delay="0"/>
                                          </p:stCondLst>
                                        </p:cTn>
                                        <p:tgtEl>
                                          <p:spTgt spid="3">
                                            <p:txEl>
                                              <p:pRg st="5" end="5"/>
                                            </p:txEl>
                                          </p:spTgt>
                                        </p:tgtEl>
                                        <p:attrNameLst>
                                          <p:attrName>style.visibility</p:attrName>
                                        </p:attrNameLst>
                                      </p:cBhvr>
                                      <p:to>
                                        <p:strVal val="visible"/>
                                      </p:to>
                                    </p:set>
                                    <p:anim calcmode="lin" valueType="num">
                                      <p:cBhvr additive="base">
                                        <p:cTn id="60" dur="30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61" dur="30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12"/>
                                        </p:tgtEl>
                                        <p:attrNameLst>
                                          <p:attrName>style.visibility</p:attrName>
                                        </p:attrNameLst>
                                      </p:cBhvr>
                                      <p:to>
                                        <p:strVal val="visible"/>
                                      </p:to>
                                    </p:set>
                                    <p:animEffect transition="in" filter="fade">
                                      <p:cBhvr>
                                        <p:cTn id="66" dur="2000"/>
                                        <p:tgtEl>
                                          <p:spTgt spid="12"/>
                                        </p:tgtEl>
                                      </p:cBhvr>
                                    </p:animEffect>
                                    <p:anim calcmode="lin" valueType="num">
                                      <p:cBhvr>
                                        <p:cTn id="67" dur="2000" fill="hold"/>
                                        <p:tgtEl>
                                          <p:spTgt spid="12"/>
                                        </p:tgtEl>
                                        <p:attrNameLst>
                                          <p:attrName>ppt_x</p:attrName>
                                        </p:attrNameLst>
                                      </p:cBhvr>
                                      <p:tavLst>
                                        <p:tav tm="0">
                                          <p:val>
                                            <p:strVal val="#ppt_x"/>
                                          </p:val>
                                        </p:tav>
                                        <p:tav tm="100000">
                                          <p:val>
                                            <p:strVal val="#ppt_x"/>
                                          </p:val>
                                        </p:tav>
                                      </p:tavLst>
                                    </p:anim>
                                    <p:anim calcmode="lin" valueType="num">
                                      <p:cBhvr>
                                        <p:cTn id="68" dur="2000" fill="hold"/>
                                        <p:tgtEl>
                                          <p:spTgt spid="12"/>
                                        </p:tgtEl>
                                        <p:attrNameLst>
                                          <p:attrName>ppt_y</p:attrName>
                                        </p:attrNameLst>
                                      </p:cBhvr>
                                      <p:tavLst>
                                        <p:tav tm="0">
                                          <p:val>
                                            <p:strVal val="#ppt_y+.1"/>
                                          </p:val>
                                        </p:tav>
                                        <p:tav tm="100000">
                                          <p:val>
                                            <p:strVal val="#ppt_y"/>
                                          </p:val>
                                        </p:tav>
                                      </p:tavLst>
                                    </p:anim>
                                  </p:childTnLst>
                                </p:cTn>
                              </p:par>
                            </p:childTnLst>
                          </p:cTn>
                        </p:par>
                        <p:par>
                          <p:cTn id="69" fill="hold">
                            <p:stCondLst>
                              <p:cond delay="2000"/>
                            </p:stCondLst>
                            <p:childTnLst>
                              <p:par>
                                <p:cTn id="70" presetID="2" presetClass="entr" presetSubtype="4" fill="hold" nodeType="afterEffect">
                                  <p:stCondLst>
                                    <p:cond delay="3000"/>
                                  </p:stCondLst>
                                  <p:childTnLst>
                                    <p:set>
                                      <p:cBhvr>
                                        <p:cTn id="71" dur="1" fill="hold">
                                          <p:stCondLst>
                                            <p:cond delay="0"/>
                                          </p:stCondLst>
                                        </p:cTn>
                                        <p:tgtEl>
                                          <p:spTgt spid="3">
                                            <p:txEl>
                                              <p:pRg st="6" end="6"/>
                                            </p:txEl>
                                          </p:spTgt>
                                        </p:tgtEl>
                                        <p:attrNameLst>
                                          <p:attrName>style.visibility</p:attrName>
                                        </p:attrNameLst>
                                      </p:cBhvr>
                                      <p:to>
                                        <p:strVal val="visible"/>
                                      </p:to>
                                    </p:set>
                                    <p:anim calcmode="lin" valueType="num">
                                      <p:cBhvr additive="base">
                                        <p:cTn id="72" dur="30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73" dur="30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nodeType="clickEffect">
                                  <p:stCondLst>
                                    <p:cond delay="0"/>
                                  </p:stCondLst>
                                  <p:childTnLst>
                                    <p:set>
                                      <p:cBhvr>
                                        <p:cTn id="77" dur="1" fill="hold">
                                          <p:stCondLst>
                                            <p:cond delay="0"/>
                                          </p:stCondLst>
                                        </p:cTn>
                                        <p:tgtEl>
                                          <p:spTgt spid="13"/>
                                        </p:tgtEl>
                                        <p:attrNameLst>
                                          <p:attrName>style.visibility</p:attrName>
                                        </p:attrNameLst>
                                      </p:cBhvr>
                                      <p:to>
                                        <p:strVal val="visible"/>
                                      </p:to>
                                    </p:set>
                                    <p:animEffect transition="in" filter="fade">
                                      <p:cBhvr>
                                        <p:cTn id="78" dur="2000"/>
                                        <p:tgtEl>
                                          <p:spTgt spid="13"/>
                                        </p:tgtEl>
                                      </p:cBhvr>
                                    </p:animEffect>
                                    <p:anim calcmode="lin" valueType="num">
                                      <p:cBhvr>
                                        <p:cTn id="79" dur="2000" fill="hold"/>
                                        <p:tgtEl>
                                          <p:spTgt spid="13"/>
                                        </p:tgtEl>
                                        <p:attrNameLst>
                                          <p:attrName>ppt_x</p:attrName>
                                        </p:attrNameLst>
                                      </p:cBhvr>
                                      <p:tavLst>
                                        <p:tav tm="0">
                                          <p:val>
                                            <p:strVal val="#ppt_x"/>
                                          </p:val>
                                        </p:tav>
                                        <p:tav tm="100000">
                                          <p:val>
                                            <p:strVal val="#ppt_x"/>
                                          </p:val>
                                        </p:tav>
                                      </p:tavLst>
                                    </p:anim>
                                    <p:anim calcmode="lin" valueType="num">
                                      <p:cBhvr>
                                        <p:cTn id="80" dur="2000" fill="hold"/>
                                        <p:tgtEl>
                                          <p:spTgt spid="13"/>
                                        </p:tgtEl>
                                        <p:attrNameLst>
                                          <p:attrName>ppt_y</p:attrName>
                                        </p:attrNameLst>
                                      </p:cBhvr>
                                      <p:tavLst>
                                        <p:tav tm="0">
                                          <p:val>
                                            <p:strVal val="#ppt_y+.1"/>
                                          </p:val>
                                        </p:tav>
                                        <p:tav tm="100000">
                                          <p:val>
                                            <p:strVal val="#ppt_y"/>
                                          </p:val>
                                        </p:tav>
                                      </p:tavLst>
                                    </p:anim>
                                  </p:childTnLst>
                                </p:cTn>
                              </p:par>
                            </p:childTnLst>
                          </p:cTn>
                        </p:par>
                        <p:par>
                          <p:cTn id="81" fill="hold">
                            <p:stCondLst>
                              <p:cond delay="2000"/>
                            </p:stCondLst>
                            <p:childTnLst>
                              <p:par>
                                <p:cTn id="82" presetID="2" presetClass="entr" presetSubtype="4" fill="hold" nodeType="afterEffect">
                                  <p:stCondLst>
                                    <p:cond delay="3000"/>
                                  </p:stCondLst>
                                  <p:childTnLst>
                                    <p:set>
                                      <p:cBhvr>
                                        <p:cTn id="83" dur="1" fill="hold">
                                          <p:stCondLst>
                                            <p:cond delay="0"/>
                                          </p:stCondLst>
                                        </p:cTn>
                                        <p:tgtEl>
                                          <p:spTgt spid="3">
                                            <p:txEl>
                                              <p:pRg st="7" end="7"/>
                                            </p:txEl>
                                          </p:spTgt>
                                        </p:tgtEl>
                                        <p:attrNameLst>
                                          <p:attrName>style.visibility</p:attrName>
                                        </p:attrNameLst>
                                      </p:cBhvr>
                                      <p:to>
                                        <p:strVal val="visible"/>
                                      </p:to>
                                    </p:set>
                                    <p:anim calcmode="lin" valueType="num">
                                      <p:cBhvr additive="base">
                                        <p:cTn id="84" dur="30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85" dur="30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nodeType="clickEffect">
                                  <p:stCondLst>
                                    <p:cond delay="0"/>
                                  </p:stCondLst>
                                  <p:childTnLst>
                                    <p:set>
                                      <p:cBhvr>
                                        <p:cTn id="89" dur="1" fill="hold">
                                          <p:stCondLst>
                                            <p:cond delay="0"/>
                                          </p:stCondLst>
                                        </p:cTn>
                                        <p:tgtEl>
                                          <p:spTgt spid="14"/>
                                        </p:tgtEl>
                                        <p:attrNameLst>
                                          <p:attrName>style.visibility</p:attrName>
                                        </p:attrNameLst>
                                      </p:cBhvr>
                                      <p:to>
                                        <p:strVal val="visible"/>
                                      </p:to>
                                    </p:set>
                                    <p:animEffect transition="in" filter="fade">
                                      <p:cBhvr>
                                        <p:cTn id="90" dur="2000"/>
                                        <p:tgtEl>
                                          <p:spTgt spid="14"/>
                                        </p:tgtEl>
                                      </p:cBhvr>
                                    </p:animEffect>
                                    <p:anim calcmode="lin" valueType="num">
                                      <p:cBhvr>
                                        <p:cTn id="91" dur="2000" fill="hold"/>
                                        <p:tgtEl>
                                          <p:spTgt spid="14"/>
                                        </p:tgtEl>
                                        <p:attrNameLst>
                                          <p:attrName>ppt_x</p:attrName>
                                        </p:attrNameLst>
                                      </p:cBhvr>
                                      <p:tavLst>
                                        <p:tav tm="0">
                                          <p:val>
                                            <p:strVal val="#ppt_x"/>
                                          </p:val>
                                        </p:tav>
                                        <p:tav tm="100000">
                                          <p:val>
                                            <p:strVal val="#ppt_x"/>
                                          </p:val>
                                        </p:tav>
                                      </p:tavLst>
                                    </p:anim>
                                    <p:anim calcmode="lin" valueType="num">
                                      <p:cBhvr>
                                        <p:cTn id="92" dur="2000" fill="hold"/>
                                        <p:tgtEl>
                                          <p:spTgt spid="14"/>
                                        </p:tgtEl>
                                        <p:attrNameLst>
                                          <p:attrName>ppt_y</p:attrName>
                                        </p:attrNameLst>
                                      </p:cBhvr>
                                      <p:tavLst>
                                        <p:tav tm="0">
                                          <p:val>
                                            <p:strVal val="#ppt_y+.1"/>
                                          </p:val>
                                        </p:tav>
                                        <p:tav tm="100000">
                                          <p:val>
                                            <p:strVal val="#ppt_y"/>
                                          </p:val>
                                        </p:tav>
                                      </p:tavLst>
                                    </p:anim>
                                  </p:childTnLst>
                                </p:cTn>
                              </p:par>
                            </p:childTnLst>
                          </p:cTn>
                        </p:par>
                        <p:par>
                          <p:cTn id="93" fill="hold">
                            <p:stCondLst>
                              <p:cond delay="2000"/>
                            </p:stCondLst>
                            <p:childTnLst>
                              <p:par>
                                <p:cTn id="94" presetID="2" presetClass="entr" presetSubtype="4" fill="hold" nodeType="afterEffect">
                                  <p:stCondLst>
                                    <p:cond delay="3000"/>
                                  </p:stCondLst>
                                  <p:childTnLst>
                                    <p:set>
                                      <p:cBhvr>
                                        <p:cTn id="95" dur="1" fill="hold">
                                          <p:stCondLst>
                                            <p:cond delay="0"/>
                                          </p:stCondLst>
                                        </p:cTn>
                                        <p:tgtEl>
                                          <p:spTgt spid="3">
                                            <p:txEl>
                                              <p:pRg st="8" end="8"/>
                                            </p:txEl>
                                          </p:spTgt>
                                        </p:tgtEl>
                                        <p:attrNameLst>
                                          <p:attrName>style.visibility</p:attrName>
                                        </p:attrNameLst>
                                      </p:cBhvr>
                                      <p:to>
                                        <p:strVal val="visible"/>
                                      </p:to>
                                    </p:set>
                                    <p:anim calcmode="lin" valueType="num">
                                      <p:cBhvr additive="base">
                                        <p:cTn id="96" dur="30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97" dur="30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nodeType="clickEffect">
                                  <p:stCondLst>
                                    <p:cond delay="0"/>
                                  </p:stCondLst>
                                  <p:childTnLst>
                                    <p:set>
                                      <p:cBhvr>
                                        <p:cTn id="101" dur="1" fill="hold">
                                          <p:stCondLst>
                                            <p:cond delay="0"/>
                                          </p:stCondLst>
                                        </p:cTn>
                                        <p:tgtEl>
                                          <p:spTgt spid="15"/>
                                        </p:tgtEl>
                                        <p:attrNameLst>
                                          <p:attrName>style.visibility</p:attrName>
                                        </p:attrNameLst>
                                      </p:cBhvr>
                                      <p:to>
                                        <p:strVal val="visible"/>
                                      </p:to>
                                    </p:set>
                                    <p:animEffect transition="in" filter="fade">
                                      <p:cBhvr>
                                        <p:cTn id="102" dur="2000"/>
                                        <p:tgtEl>
                                          <p:spTgt spid="15"/>
                                        </p:tgtEl>
                                      </p:cBhvr>
                                    </p:animEffect>
                                    <p:anim calcmode="lin" valueType="num">
                                      <p:cBhvr>
                                        <p:cTn id="103" dur="2000" fill="hold"/>
                                        <p:tgtEl>
                                          <p:spTgt spid="15"/>
                                        </p:tgtEl>
                                        <p:attrNameLst>
                                          <p:attrName>ppt_x</p:attrName>
                                        </p:attrNameLst>
                                      </p:cBhvr>
                                      <p:tavLst>
                                        <p:tav tm="0">
                                          <p:val>
                                            <p:strVal val="#ppt_x"/>
                                          </p:val>
                                        </p:tav>
                                        <p:tav tm="100000">
                                          <p:val>
                                            <p:strVal val="#ppt_x"/>
                                          </p:val>
                                        </p:tav>
                                      </p:tavLst>
                                    </p:anim>
                                    <p:anim calcmode="lin" valueType="num">
                                      <p:cBhvr>
                                        <p:cTn id="104" dur="2000" fill="hold"/>
                                        <p:tgtEl>
                                          <p:spTgt spid="15"/>
                                        </p:tgtEl>
                                        <p:attrNameLst>
                                          <p:attrName>ppt_y</p:attrName>
                                        </p:attrNameLst>
                                      </p:cBhvr>
                                      <p:tavLst>
                                        <p:tav tm="0">
                                          <p:val>
                                            <p:strVal val="#ppt_y+.1"/>
                                          </p:val>
                                        </p:tav>
                                        <p:tav tm="100000">
                                          <p:val>
                                            <p:strVal val="#ppt_y"/>
                                          </p:val>
                                        </p:tav>
                                      </p:tavLst>
                                    </p:anim>
                                  </p:childTnLst>
                                </p:cTn>
                              </p:par>
                              <p:par>
                                <p:cTn id="105" presetID="42" presetClass="entr" presetSubtype="0" fill="hold" grpId="0" nodeType="withEffect">
                                  <p:stCondLst>
                                    <p:cond delay="750"/>
                                  </p:stCondLst>
                                  <p:childTnLst>
                                    <p:set>
                                      <p:cBhvr>
                                        <p:cTn id="106" dur="1" fill="hold">
                                          <p:stCondLst>
                                            <p:cond delay="0"/>
                                          </p:stCondLst>
                                        </p:cTn>
                                        <p:tgtEl>
                                          <p:spTgt spid="17"/>
                                        </p:tgtEl>
                                        <p:attrNameLst>
                                          <p:attrName>style.visibility</p:attrName>
                                        </p:attrNameLst>
                                      </p:cBhvr>
                                      <p:to>
                                        <p:strVal val="visible"/>
                                      </p:to>
                                    </p:set>
                                    <p:animEffect transition="in" filter="fade">
                                      <p:cBhvr>
                                        <p:cTn id="107" dur="1000"/>
                                        <p:tgtEl>
                                          <p:spTgt spid="17"/>
                                        </p:tgtEl>
                                      </p:cBhvr>
                                    </p:animEffect>
                                    <p:anim calcmode="lin" valueType="num">
                                      <p:cBhvr>
                                        <p:cTn id="108" dur="1000" fill="hold"/>
                                        <p:tgtEl>
                                          <p:spTgt spid="17"/>
                                        </p:tgtEl>
                                        <p:attrNameLst>
                                          <p:attrName>ppt_x</p:attrName>
                                        </p:attrNameLst>
                                      </p:cBhvr>
                                      <p:tavLst>
                                        <p:tav tm="0">
                                          <p:val>
                                            <p:strVal val="#ppt_x"/>
                                          </p:val>
                                        </p:tav>
                                        <p:tav tm="100000">
                                          <p:val>
                                            <p:strVal val="#ppt_x"/>
                                          </p:val>
                                        </p:tav>
                                      </p:tavLst>
                                    </p:anim>
                                    <p:anim calcmode="lin" valueType="num">
                                      <p:cBhvr>
                                        <p:cTn id="10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0" restart="whenNotActive" fill="hold" evtFilter="cancelBubble" nodeType="interactiveSeq">
                <p:stCondLst>
                  <p:cond evt="onClick" delay="0">
                    <p:tgtEl>
                      <p:spTgt spid="5"/>
                    </p:tgtEl>
                  </p:cond>
                </p:stCondLst>
                <p:endSync evt="end" delay="0">
                  <p:rtn val="all"/>
                </p:endSync>
                <p:childTnLst>
                  <p:par>
                    <p:cTn id="111" fill="hold">
                      <p:stCondLst>
                        <p:cond delay="0"/>
                      </p:stCondLst>
                      <p:childTnLst>
                        <p:par>
                          <p:cTn id="112" fill="hold">
                            <p:stCondLst>
                              <p:cond delay="0"/>
                            </p:stCondLst>
                            <p:childTnLst>
                              <p:par>
                                <p:cTn id="113" presetID="1" presetClass="mediacall" presetSubtype="0" fill="hold" nodeType="clickEffect">
                                  <p:stCondLst>
                                    <p:cond delay="0"/>
                                  </p:stCondLst>
                                  <p:childTnLst>
                                    <p:cmd type="call" cmd="playFrom(0.0)">
                                      <p:cBhvr>
                                        <p:cTn id="114" dur="54685" fill="hold"/>
                                        <p:tgtEl>
                                          <p:spTgt spid="5"/>
                                        </p:tgtEl>
                                      </p:cBhvr>
                                    </p:cmd>
                                  </p:childTnLst>
                                </p:cTn>
                              </p:par>
                            </p:childTnLst>
                          </p:cTn>
                        </p:par>
                      </p:childTnLst>
                    </p:cTn>
                  </p:par>
                </p:childTnLst>
              </p:cTn>
              <p:nextCondLst>
                <p:cond evt="onClick" delay="0">
                  <p:tgtEl>
                    <p:spTgt spid="5"/>
                  </p:tgtEl>
                </p:cond>
              </p:nextCondLst>
            </p:seq>
            <p:audio>
              <p:cMediaNode vol="80000">
                <p:cTn id="115" fill="hold" display="0">
                  <p:stCondLst>
                    <p:cond delay="indefinite"/>
                  </p:stCondLst>
                  <p:endCondLst>
                    <p:cond evt="onStopAudio" delay="0">
                      <p:tgtEl>
                        <p:sldTgt/>
                      </p:tgtEl>
                    </p:cond>
                  </p:endCondLst>
                </p:cTn>
                <p:tgtEl>
                  <p:spTgt spid="5"/>
                </p:tgtEl>
              </p:cMediaNode>
            </p:audio>
            <p:audio>
              <p:cMediaNode vol="80000">
                <p:cTn id="116" fill="hold" display="0">
                  <p:stCondLst>
                    <p:cond delay="indefinite"/>
                  </p:stCondLst>
                  <p:endCondLst>
                    <p:cond evt="onStopAudio" delay="0">
                      <p:tgtEl>
                        <p:sldTgt/>
                      </p:tgtEl>
                    </p:cond>
                  </p:endCondLst>
                </p:cTn>
                <p:tgtEl>
                  <p:spTgt spid="6"/>
                </p:tgtEl>
              </p:cMediaNode>
            </p:audio>
          </p:childTnLst>
        </p:cTn>
      </p:par>
    </p:tnLst>
    <p:bldLst>
      <p:bldP spid="2" grpId="0"/>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Управляющая кнопка: домой 3">
            <a:hlinkClick r:id="" action="ppaction://hlinkshowjump?jump=endshow" highlightClick="1"/>
          </p:cNvPr>
          <p:cNvSpPr/>
          <p:nvPr/>
        </p:nvSpPr>
        <p:spPr>
          <a:xfrm>
            <a:off x="211094" y="6093296"/>
            <a:ext cx="544482" cy="498356"/>
          </a:xfrm>
          <a:prstGeom prst="actionButtonHome">
            <a:avLst/>
          </a:prstGeom>
          <a:solidFill>
            <a:srgbClr val="CCFF99"/>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3688" y="1235150"/>
            <a:ext cx="5913742" cy="5107323"/>
          </a:xfrm>
          <a:prstGeom prst="rect">
            <a:avLst/>
          </a:prstGeom>
        </p:spPr>
      </p:pic>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1840" y="349796"/>
            <a:ext cx="3190875" cy="685800"/>
          </a:xfrm>
          <a:prstGeom prst="rect">
            <a:avLst/>
          </a:prstGeom>
        </p:spPr>
      </p:pic>
    </p:spTree>
    <p:extLst>
      <p:ext uri="{BB962C8B-B14F-4D97-AF65-F5344CB8AC3E}">
        <p14:creationId xmlns:p14="http://schemas.microsoft.com/office/powerpoint/2010/main" val="24938533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67544" y="654357"/>
            <a:ext cx="8229240" cy="6186309"/>
          </a:xfrm>
          <a:prstGeom prst="rect">
            <a:avLst/>
          </a:prstGeom>
          <a:noFill/>
        </p:spPr>
        <p:txBody>
          <a:bodyPr wrap="square" rtlCol="0">
            <a:spAutoFit/>
          </a:bodyPr>
          <a:lstStyle/>
          <a:p>
            <a:r>
              <a:rPr lang="ru-RU" i="1" dirty="0" smtClean="0">
                <a:solidFill>
                  <a:srgbClr val="00B050"/>
                </a:solidFill>
                <a:hlinkClick r:id="rId2" action="ppaction://hlinksldjump"/>
              </a:rPr>
              <a:t>1. Ритм </a:t>
            </a:r>
            <a:r>
              <a:rPr lang="ru-RU" i="1" dirty="0">
                <a:solidFill>
                  <a:srgbClr val="00B050"/>
                </a:solidFill>
                <a:hlinkClick r:id="rId2" action="ppaction://hlinksldjump"/>
              </a:rPr>
              <a:t>определение</a:t>
            </a:r>
            <a:endParaRPr lang="ru-RU" i="1" dirty="0">
              <a:solidFill>
                <a:srgbClr val="00B050"/>
              </a:solidFill>
            </a:endParaRPr>
          </a:p>
          <a:p>
            <a:pPr>
              <a:buClr>
                <a:srgbClr val="002060"/>
              </a:buClr>
            </a:pPr>
            <a:r>
              <a:rPr lang="ru-RU" i="1" dirty="0" smtClean="0">
                <a:hlinkClick r:id="rId3" action="ppaction://hlinksldjump"/>
              </a:rPr>
              <a:t>2. Ритм вокруг нас</a:t>
            </a:r>
            <a:endParaRPr lang="ru-RU" i="1" dirty="0" smtClean="0"/>
          </a:p>
          <a:p>
            <a:pPr marL="900113" indent="-369888">
              <a:buFont typeface="Wingdings" panose="05000000000000000000" pitchFamily="2" charset="2"/>
              <a:buChar char="q"/>
            </a:pPr>
            <a:r>
              <a:rPr lang="ru-RU" i="1" dirty="0" smtClean="0">
                <a:solidFill>
                  <a:schemeClr val="accent1">
                    <a:lumMod val="75000"/>
                  </a:schemeClr>
                </a:solidFill>
                <a:hlinkClick r:id="rId4" action="ppaction://hlinksldjump"/>
              </a:rPr>
              <a:t>День-ночь</a:t>
            </a:r>
            <a:endParaRPr lang="ru-RU" i="1" dirty="0" smtClean="0">
              <a:solidFill>
                <a:schemeClr val="accent1">
                  <a:lumMod val="75000"/>
                </a:schemeClr>
              </a:solidFill>
            </a:endParaRPr>
          </a:p>
          <a:p>
            <a:pPr marL="900113" indent="-369888">
              <a:buFont typeface="Wingdings" panose="05000000000000000000" pitchFamily="2" charset="2"/>
              <a:buChar char="q"/>
            </a:pPr>
            <a:r>
              <a:rPr lang="ru-RU" i="1" dirty="0" smtClean="0">
                <a:solidFill>
                  <a:schemeClr val="accent1">
                    <a:lumMod val="75000"/>
                  </a:schemeClr>
                </a:solidFill>
                <a:hlinkClick r:id="rId5" action="ppaction://hlinksldjump"/>
              </a:rPr>
              <a:t>Времена года</a:t>
            </a:r>
            <a:endParaRPr lang="ru-RU" i="1" dirty="0" smtClean="0">
              <a:solidFill>
                <a:schemeClr val="accent1">
                  <a:lumMod val="75000"/>
                </a:schemeClr>
              </a:solidFill>
            </a:endParaRPr>
          </a:p>
          <a:p>
            <a:pPr marL="900113" indent="-369888">
              <a:buFont typeface="Wingdings" panose="05000000000000000000" pitchFamily="2" charset="2"/>
              <a:buChar char="q"/>
            </a:pPr>
            <a:r>
              <a:rPr lang="ru-RU" i="1" dirty="0" smtClean="0">
                <a:solidFill>
                  <a:schemeClr val="accent1">
                    <a:lumMod val="75000"/>
                  </a:schemeClr>
                </a:solidFill>
                <a:hlinkClick r:id="rId6" action="ppaction://hlinksldjump"/>
              </a:rPr>
              <a:t>Морской прибой</a:t>
            </a:r>
            <a:endParaRPr lang="ru-RU" i="1" dirty="0" smtClean="0">
              <a:solidFill>
                <a:schemeClr val="accent1">
                  <a:lumMod val="75000"/>
                </a:schemeClr>
              </a:solidFill>
            </a:endParaRPr>
          </a:p>
          <a:p>
            <a:pPr marL="900113" indent="-369888">
              <a:buFont typeface="Wingdings" panose="05000000000000000000" pitchFamily="2" charset="2"/>
              <a:buChar char="q"/>
            </a:pPr>
            <a:r>
              <a:rPr lang="ru-RU" i="1" dirty="0" smtClean="0">
                <a:solidFill>
                  <a:schemeClr val="accent1">
                    <a:lumMod val="75000"/>
                  </a:schemeClr>
                </a:solidFill>
                <a:hlinkClick r:id="rId7" action="ppaction://hlinksldjump"/>
              </a:rPr>
              <a:t>Биение сердца</a:t>
            </a:r>
            <a:endParaRPr lang="ru-RU" i="1" dirty="0" smtClean="0">
              <a:solidFill>
                <a:schemeClr val="accent1">
                  <a:lumMod val="75000"/>
                </a:schemeClr>
              </a:solidFill>
            </a:endParaRPr>
          </a:p>
          <a:p>
            <a:pPr marL="900113" indent="-369888">
              <a:buFont typeface="Wingdings" panose="05000000000000000000" pitchFamily="2" charset="2"/>
              <a:buChar char="q"/>
            </a:pPr>
            <a:r>
              <a:rPr lang="ru-RU" i="1" dirty="0" smtClean="0">
                <a:solidFill>
                  <a:schemeClr val="accent1">
                    <a:lumMod val="75000"/>
                  </a:schemeClr>
                </a:solidFill>
                <a:hlinkClick r:id="rId8" action="ppaction://hlinksldjump"/>
              </a:rPr>
              <a:t>Музыка</a:t>
            </a:r>
            <a:endParaRPr lang="ru-RU" i="1" dirty="0" smtClean="0">
              <a:solidFill>
                <a:schemeClr val="accent1">
                  <a:lumMod val="75000"/>
                </a:schemeClr>
              </a:solidFill>
            </a:endParaRPr>
          </a:p>
          <a:p>
            <a:pPr marL="900113" indent="-369888">
              <a:buFont typeface="Wingdings" panose="05000000000000000000" pitchFamily="2" charset="2"/>
              <a:buChar char="q"/>
            </a:pPr>
            <a:r>
              <a:rPr lang="ru-RU" i="1" dirty="0" smtClean="0">
                <a:solidFill>
                  <a:schemeClr val="accent1">
                    <a:lumMod val="75000"/>
                  </a:schemeClr>
                </a:solidFill>
                <a:hlinkClick r:id="rId9" action="ppaction://hlinksldjump"/>
              </a:rPr>
              <a:t>Танец</a:t>
            </a:r>
            <a:endParaRPr lang="ru-RU" i="1" dirty="0" smtClean="0">
              <a:solidFill>
                <a:schemeClr val="accent1">
                  <a:lumMod val="75000"/>
                </a:schemeClr>
              </a:solidFill>
            </a:endParaRPr>
          </a:p>
          <a:p>
            <a:pPr marL="900113" indent="-369888">
              <a:buFont typeface="Wingdings" panose="05000000000000000000" pitchFamily="2" charset="2"/>
              <a:buChar char="q"/>
            </a:pPr>
            <a:r>
              <a:rPr lang="ru-RU" i="1" dirty="0" smtClean="0">
                <a:solidFill>
                  <a:schemeClr val="accent1">
                    <a:lumMod val="75000"/>
                  </a:schemeClr>
                </a:solidFill>
                <a:hlinkClick r:id="rId10" action="ppaction://hlinksldjump"/>
              </a:rPr>
              <a:t>Поэзия</a:t>
            </a:r>
            <a:endParaRPr lang="ru-RU" i="1" dirty="0" smtClean="0">
              <a:solidFill>
                <a:schemeClr val="accent1">
                  <a:lumMod val="75000"/>
                </a:schemeClr>
              </a:solidFill>
            </a:endParaRPr>
          </a:p>
          <a:p>
            <a:pPr marL="900113" indent="-369888">
              <a:buFont typeface="Wingdings" panose="05000000000000000000" pitchFamily="2" charset="2"/>
              <a:buChar char="q"/>
            </a:pPr>
            <a:r>
              <a:rPr lang="ru-RU" i="1" dirty="0" smtClean="0">
                <a:solidFill>
                  <a:schemeClr val="accent1">
                    <a:lumMod val="75000"/>
                  </a:schemeClr>
                </a:solidFill>
                <a:hlinkClick r:id="rId11" action="ppaction://hlinksldjump"/>
              </a:rPr>
              <a:t>Архитектура</a:t>
            </a:r>
            <a:endParaRPr lang="ru-RU" i="1" dirty="0" smtClean="0">
              <a:solidFill>
                <a:schemeClr val="accent1">
                  <a:lumMod val="75000"/>
                </a:schemeClr>
              </a:solidFill>
            </a:endParaRPr>
          </a:p>
          <a:p>
            <a:r>
              <a:rPr lang="ru-RU" i="1" dirty="0" smtClean="0">
                <a:hlinkClick r:id="rId12" action="ppaction://hlinksldjump"/>
              </a:rPr>
              <a:t>3. Музыкальный размер</a:t>
            </a:r>
            <a:endParaRPr lang="ru-RU" i="1" dirty="0" smtClean="0"/>
          </a:p>
          <a:p>
            <a:pPr marL="815975" indent="-285750">
              <a:buFont typeface="Wingdings" panose="05000000000000000000" pitchFamily="2" charset="2"/>
              <a:buChar char="q"/>
            </a:pPr>
            <a:r>
              <a:rPr lang="ru-RU" i="1" dirty="0" smtClean="0">
                <a:solidFill>
                  <a:schemeClr val="accent1">
                    <a:lumMod val="75000"/>
                  </a:schemeClr>
                </a:solidFill>
                <a:hlinkClick r:id="rId13" action="ppaction://hlinksldjump"/>
              </a:rPr>
              <a:t>Разновидности музыкального размера</a:t>
            </a:r>
            <a:endParaRPr lang="ru-RU" i="1" dirty="0" smtClean="0">
              <a:solidFill>
                <a:schemeClr val="accent1">
                  <a:lumMod val="75000"/>
                </a:schemeClr>
              </a:solidFill>
            </a:endParaRPr>
          </a:p>
          <a:p>
            <a:pPr marL="815975" indent="-285750">
              <a:buFont typeface="Wingdings" panose="05000000000000000000" pitchFamily="2" charset="2"/>
              <a:buChar char="q"/>
            </a:pPr>
            <a:r>
              <a:rPr lang="ru-RU" i="1" dirty="0" smtClean="0">
                <a:solidFill>
                  <a:schemeClr val="accent1">
                    <a:lumMod val="75000"/>
                  </a:schemeClr>
                </a:solidFill>
                <a:hlinkClick r:id="rId14" action="ppaction://hlinksldjump"/>
              </a:rPr>
              <a:t>Музыкальный размер в танце</a:t>
            </a:r>
            <a:endParaRPr lang="ru-RU" i="1" dirty="0" smtClean="0">
              <a:solidFill>
                <a:schemeClr val="accent1">
                  <a:lumMod val="75000"/>
                </a:schemeClr>
              </a:solidFill>
            </a:endParaRPr>
          </a:p>
          <a:p>
            <a:pPr marL="815975" indent="-285750">
              <a:buFont typeface="Wingdings" panose="05000000000000000000" pitchFamily="2" charset="2"/>
              <a:buChar char="q"/>
            </a:pPr>
            <a:r>
              <a:rPr lang="ru-RU" i="1" dirty="0" smtClean="0">
                <a:solidFill>
                  <a:schemeClr val="accent1">
                    <a:lumMod val="75000"/>
                  </a:schemeClr>
                </a:solidFill>
                <a:hlinkClick r:id="rId15" action="ppaction://hlinksldjump"/>
              </a:rPr>
              <a:t>Марш</a:t>
            </a:r>
            <a:endParaRPr lang="ru-RU" i="1" dirty="0" smtClean="0">
              <a:solidFill>
                <a:schemeClr val="accent1">
                  <a:lumMod val="75000"/>
                </a:schemeClr>
              </a:solidFill>
            </a:endParaRPr>
          </a:p>
          <a:p>
            <a:pPr marL="815975" indent="-285750">
              <a:buFont typeface="Wingdings" panose="05000000000000000000" pitchFamily="2" charset="2"/>
              <a:buChar char="q"/>
            </a:pPr>
            <a:r>
              <a:rPr lang="ru-RU" i="1" dirty="0" smtClean="0">
                <a:solidFill>
                  <a:schemeClr val="accent1">
                    <a:lumMod val="75000"/>
                  </a:schemeClr>
                </a:solidFill>
                <a:hlinkClick r:id="rId16" action="ppaction://hlinksldjump"/>
              </a:rPr>
              <a:t>Вальс</a:t>
            </a:r>
            <a:endParaRPr lang="ru-RU" i="1" dirty="0" smtClean="0">
              <a:solidFill>
                <a:schemeClr val="accent1">
                  <a:lumMod val="75000"/>
                </a:schemeClr>
              </a:solidFill>
            </a:endParaRPr>
          </a:p>
          <a:p>
            <a:pPr marL="815975" indent="-285750">
              <a:buFont typeface="Wingdings" panose="05000000000000000000" pitchFamily="2" charset="2"/>
              <a:buChar char="q"/>
            </a:pPr>
            <a:r>
              <a:rPr lang="ru-RU" i="1" dirty="0" smtClean="0">
                <a:solidFill>
                  <a:schemeClr val="accent1">
                    <a:lumMod val="75000"/>
                  </a:schemeClr>
                </a:solidFill>
                <a:hlinkClick r:id="rId17" action="ppaction://hlinksldjump"/>
              </a:rPr>
              <a:t>Полька</a:t>
            </a:r>
            <a:endParaRPr lang="ru-RU" i="1" dirty="0" smtClean="0">
              <a:solidFill>
                <a:schemeClr val="accent1">
                  <a:lumMod val="75000"/>
                </a:schemeClr>
              </a:solidFill>
            </a:endParaRPr>
          </a:p>
          <a:p>
            <a:r>
              <a:rPr lang="ru-RU" i="1" dirty="0" smtClean="0">
                <a:hlinkClick r:id="rId18" action="ppaction://hlinksldjump"/>
              </a:rPr>
              <a:t>4.Танцевальные ритмы народной музыки</a:t>
            </a:r>
            <a:endParaRPr lang="ru-RU" i="1" dirty="0" smtClean="0"/>
          </a:p>
          <a:p>
            <a:r>
              <a:rPr lang="ru-RU" i="1" dirty="0" smtClean="0">
                <a:hlinkClick r:id="rId19" action="ppaction://hlinksldjump"/>
              </a:rPr>
              <a:t>5. Пульс в музыке</a:t>
            </a:r>
            <a:endParaRPr lang="ru-RU" i="1" dirty="0" smtClean="0"/>
          </a:p>
          <a:p>
            <a:pPr marL="900113" indent="-369888">
              <a:buFont typeface="Wingdings" panose="05000000000000000000" pitchFamily="2" charset="2"/>
              <a:buChar char="q"/>
            </a:pPr>
            <a:r>
              <a:rPr lang="ru-RU" i="1" dirty="0" smtClean="0">
                <a:solidFill>
                  <a:schemeClr val="accent1">
                    <a:lumMod val="75000"/>
                  </a:schemeClr>
                </a:solidFill>
                <a:hlinkClick r:id="rId20" action="ppaction://hlinksldjump"/>
              </a:rPr>
              <a:t>Сильные и слабые доли</a:t>
            </a:r>
            <a:endParaRPr lang="ru-RU" i="1" dirty="0" smtClean="0">
              <a:solidFill>
                <a:schemeClr val="accent1">
                  <a:lumMod val="75000"/>
                </a:schemeClr>
              </a:solidFill>
            </a:endParaRPr>
          </a:p>
          <a:p>
            <a:r>
              <a:rPr lang="ru-RU" i="1" dirty="0" smtClean="0">
                <a:hlinkClick r:id="rId21" action="ppaction://hlinksldjump"/>
              </a:rPr>
              <a:t>6. Метроном</a:t>
            </a:r>
            <a:endParaRPr lang="ru-RU" i="1" dirty="0" smtClean="0"/>
          </a:p>
          <a:p>
            <a:r>
              <a:rPr lang="ru-RU" i="1" dirty="0" smtClean="0">
                <a:hlinkClick r:id="rId22" action="ppaction://hlinksldjump"/>
              </a:rPr>
              <a:t>7. Кроссворд</a:t>
            </a:r>
            <a:endParaRPr lang="ru-RU" i="1" dirty="0" smtClean="0"/>
          </a:p>
          <a:p>
            <a:endParaRPr lang="ru-RU" dirty="0"/>
          </a:p>
        </p:txBody>
      </p:sp>
      <p:sp>
        <p:nvSpPr>
          <p:cNvPr id="3" name="Прямоугольник 2"/>
          <p:cNvSpPr/>
          <p:nvPr/>
        </p:nvSpPr>
        <p:spPr>
          <a:xfrm>
            <a:off x="2481177" y="200620"/>
            <a:ext cx="4003766" cy="646331"/>
          </a:xfrm>
          <a:prstGeom prst="rect">
            <a:avLst/>
          </a:prstGeom>
        </p:spPr>
        <p:txBody>
          <a:bodyPr wrap="square">
            <a:spAutoFit/>
          </a:bodyPr>
          <a:lstStyle/>
          <a:p>
            <a:pPr algn="ctr"/>
            <a:r>
              <a:rPr lang="ru-RU" sz="3600" b="1" i="1" dirty="0" smtClean="0">
                <a:ln w="10541" cmpd="sng">
                  <a:solidFill>
                    <a:schemeClr val="accent1">
                      <a:shade val="88000"/>
                      <a:satMod val="110000"/>
                    </a:schemeClr>
                  </a:solidFill>
                  <a:prstDash val="solid"/>
                </a:ln>
                <a:solidFill>
                  <a:schemeClr val="accent1">
                    <a:lumMod val="75000"/>
                  </a:schemeClr>
                </a:solidFill>
              </a:rPr>
              <a:t>Содержание</a:t>
            </a:r>
            <a:endParaRPr lang="ru-RU" sz="3600" b="1" i="1" dirty="0">
              <a:ln w="10541" cmpd="sng">
                <a:solidFill>
                  <a:schemeClr val="accent1">
                    <a:shade val="88000"/>
                    <a:satMod val="110000"/>
                  </a:schemeClr>
                </a:solidFill>
                <a:prstDash val="solid"/>
              </a:ln>
              <a:solidFill>
                <a:schemeClr val="accent1">
                  <a:lumMod val="75000"/>
                </a:schemeClr>
              </a:solidFill>
            </a:endParaRPr>
          </a:p>
        </p:txBody>
      </p:sp>
    </p:spTree>
    <p:extLst>
      <p:ext uri="{BB962C8B-B14F-4D97-AF65-F5344CB8AC3E}">
        <p14:creationId xmlns:p14="http://schemas.microsoft.com/office/powerpoint/2010/main" val="12140206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TextShape 1"/>
          <p:cNvSpPr txBox="1"/>
          <p:nvPr/>
        </p:nvSpPr>
        <p:spPr>
          <a:xfrm>
            <a:off x="539640" y="548640"/>
            <a:ext cx="8146800" cy="5577120"/>
          </a:xfrm>
          <a:prstGeom prst="rect">
            <a:avLst/>
          </a:prstGeom>
          <a:noFill/>
          <a:ln>
            <a:noFill/>
          </a:ln>
        </p:spPr>
        <p:txBody>
          <a:bodyPr/>
          <a:lstStyle/>
          <a:p>
            <a:pPr>
              <a:lnSpc>
                <a:spcPct val="90000"/>
              </a:lnSpc>
            </a:pPr>
            <a:r>
              <a:rPr lang="ru-RU" sz="3200" b="1" i="1" strike="noStrike" dirty="0">
                <a:solidFill>
                  <a:srgbClr val="0070C0"/>
                </a:solidFill>
                <a:latin typeface="Calibri"/>
              </a:rPr>
              <a:t>Ритм</a:t>
            </a:r>
            <a:r>
              <a:rPr lang="ru-RU" sz="3200" strike="noStrike" dirty="0">
                <a:solidFill>
                  <a:srgbClr val="0070C0"/>
                </a:solidFill>
                <a:latin typeface="Calibri"/>
              </a:rPr>
              <a:t> </a:t>
            </a:r>
            <a:r>
              <a:rPr lang="ru-RU" sz="3200" i="1" strike="noStrike" dirty="0">
                <a:solidFill>
                  <a:srgbClr val="0070C0"/>
                </a:solidFill>
                <a:latin typeface="Calibri"/>
              </a:rPr>
              <a:t>в переводе с греческого означает </a:t>
            </a:r>
            <a:r>
              <a:rPr lang="ru-RU" sz="3200" b="1" i="1" strike="noStrike" dirty="0">
                <a:solidFill>
                  <a:srgbClr val="0070C0"/>
                </a:solidFill>
                <a:latin typeface="Calibri"/>
              </a:rPr>
              <a:t>"мерность"</a:t>
            </a:r>
            <a:r>
              <a:rPr lang="ru-RU" sz="3200" i="1" strike="noStrike" dirty="0">
                <a:solidFill>
                  <a:srgbClr val="0070C0"/>
                </a:solidFill>
                <a:latin typeface="Calibri"/>
              </a:rPr>
              <a:t> - это равномерное чередование каких-либо </a:t>
            </a:r>
            <a:r>
              <a:rPr lang="ru-RU" sz="3200" i="1" strike="noStrike" dirty="0" smtClean="0">
                <a:solidFill>
                  <a:srgbClr val="0070C0"/>
                </a:solidFill>
                <a:latin typeface="Calibri"/>
              </a:rPr>
              <a:t>элементов.</a:t>
            </a:r>
            <a:endParaRPr lang="ru-RU" dirty="0">
              <a:solidFill>
                <a:srgbClr val="0070C0"/>
              </a:solidFill>
            </a:endParaRPr>
          </a:p>
          <a:p>
            <a:pPr>
              <a:lnSpc>
                <a:spcPct val="90000"/>
              </a:lnSpc>
            </a:pPr>
            <a:endParaRPr lang="ru-RU" sz="3200" b="1" i="1" strike="noStrike" dirty="0">
              <a:solidFill>
                <a:srgbClr val="558ED5"/>
              </a:solidFill>
              <a:latin typeface="Calibri"/>
            </a:endParaRPr>
          </a:p>
          <a:p>
            <a:pPr>
              <a:lnSpc>
                <a:spcPct val="90000"/>
              </a:lnSpc>
            </a:pPr>
            <a:endParaRPr lang="ru-RU" sz="3200" b="1" i="1" strike="noStrike" dirty="0" smtClean="0">
              <a:solidFill>
                <a:srgbClr val="558ED5"/>
              </a:solidFill>
              <a:latin typeface="Calibri"/>
            </a:endParaRPr>
          </a:p>
          <a:p>
            <a:pPr>
              <a:lnSpc>
                <a:spcPct val="90000"/>
              </a:lnSpc>
            </a:pPr>
            <a:endParaRPr lang="ru-RU" sz="3200" b="1" i="1" strike="noStrike" dirty="0" smtClean="0">
              <a:solidFill>
                <a:srgbClr val="558ED5"/>
              </a:solidFill>
              <a:latin typeface="Calibri"/>
            </a:endParaRPr>
          </a:p>
          <a:p>
            <a:pPr>
              <a:lnSpc>
                <a:spcPct val="90000"/>
              </a:lnSpc>
            </a:pPr>
            <a:r>
              <a:rPr lang="ru-RU" sz="3200" b="1" i="1" strike="noStrike" dirty="0" smtClean="0">
                <a:solidFill>
                  <a:srgbClr val="0070C0"/>
                </a:solidFill>
                <a:latin typeface="Calibri"/>
              </a:rPr>
              <a:t>Музыкальный </a:t>
            </a:r>
            <a:r>
              <a:rPr lang="ru-RU" sz="3200" b="1" i="1" strike="noStrike" dirty="0">
                <a:solidFill>
                  <a:srgbClr val="0070C0"/>
                </a:solidFill>
                <a:latin typeface="Calibri"/>
              </a:rPr>
              <a:t>ритм </a:t>
            </a:r>
            <a:r>
              <a:rPr lang="ru-RU" sz="3200" i="1" strike="noStrike" dirty="0">
                <a:solidFill>
                  <a:srgbClr val="0070C0"/>
                </a:solidFill>
                <a:latin typeface="Calibri"/>
              </a:rPr>
              <a:t>– это чередование       звуков и пауз (моменты тишины) разной   продолжительности.</a:t>
            </a:r>
            <a:endParaRPr dirty="0">
              <a:solidFill>
                <a:srgbClr val="0070C0"/>
              </a:solidFill>
            </a:endParaRPr>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982" y="4437112"/>
            <a:ext cx="2088232" cy="2088232"/>
          </a:xfrm>
          <a:prstGeom prst="rect">
            <a:avLst/>
          </a:prstGeom>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3563" y="1543586"/>
            <a:ext cx="1890210" cy="2016224"/>
          </a:xfrm>
          <a:prstGeom prst="rect">
            <a:avLst/>
          </a:prstGeom>
        </p:spPr>
      </p:pic>
      <p:sp>
        <p:nvSpPr>
          <p:cNvPr id="5" name="Управляющая кнопка: далее 4">
            <a:hlinkClick r:id="" action="ppaction://hlinkshowjump?jump=nextslide" highlightClick="1"/>
          </p:cNvPr>
          <p:cNvSpPr/>
          <p:nvPr/>
        </p:nvSpPr>
        <p:spPr>
          <a:xfrm>
            <a:off x="8485833" y="6125760"/>
            <a:ext cx="401214" cy="426917"/>
          </a:xfrm>
          <a:prstGeom prst="actionButtonForwardNext">
            <a:avLst/>
          </a:prstGeom>
          <a:solidFill>
            <a:srgbClr val="FFFF00"/>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Управляющая кнопка: возврат 5">
            <a:hlinkClick r:id="rId4" action="ppaction://hlinksldjump" highlightClick="1"/>
          </p:cNvPr>
          <p:cNvSpPr/>
          <p:nvPr/>
        </p:nvSpPr>
        <p:spPr>
          <a:xfrm>
            <a:off x="135738" y="6330318"/>
            <a:ext cx="357190" cy="357057"/>
          </a:xfrm>
          <a:prstGeom prst="actionButtonReturn">
            <a:avLst/>
          </a:prstGeom>
          <a:solidFill>
            <a:srgbClr val="00B0F0"/>
          </a:solid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1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anim calcmode="lin" valueType="num">
                                      <p:cBhvr>
                                        <p:cTn id="8" dur="1500" fill="hold"/>
                                        <p:tgtEl>
                                          <p:spTgt spid="3"/>
                                        </p:tgtEl>
                                        <p:attrNameLst>
                                          <p:attrName>ppt_x</p:attrName>
                                        </p:attrNameLst>
                                      </p:cBhvr>
                                      <p:tavLst>
                                        <p:tav tm="0">
                                          <p:val>
                                            <p:strVal val="#ppt_x"/>
                                          </p:val>
                                        </p:tav>
                                        <p:tav tm="100000">
                                          <p:val>
                                            <p:strVal val="#ppt_x"/>
                                          </p:val>
                                        </p:tav>
                                      </p:tavLst>
                                    </p:anim>
                                    <p:anim calcmode="lin" valueType="num">
                                      <p:cBhvr>
                                        <p:cTn id="9" dur="1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3000"/>
                            </p:stCondLst>
                            <p:childTnLst>
                              <p:par>
                                <p:cTn id="11" presetID="42" presetClass="entr" presetSubtype="0" fill="hold" nodeType="afterEffect">
                                  <p:stCondLst>
                                    <p:cond delay="15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500"/>
                                        <p:tgtEl>
                                          <p:spTgt spid="2"/>
                                        </p:tgtEl>
                                      </p:cBhvr>
                                    </p:animEffect>
                                    <p:anim calcmode="lin" valueType="num">
                                      <p:cBhvr>
                                        <p:cTn id="14" dur="1500" fill="hold"/>
                                        <p:tgtEl>
                                          <p:spTgt spid="2"/>
                                        </p:tgtEl>
                                        <p:attrNameLst>
                                          <p:attrName>ppt_x</p:attrName>
                                        </p:attrNameLst>
                                      </p:cBhvr>
                                      <p:tavLst>
                                        <p:tav tm="0">
                                          <p:val>
                                            <p:strVal val="#ppt_x"/>
                                          </p:val>
                                        </p:tav>
                                        <p:tav tm="100000">
                                          <p:val>
                                            <p:strVal val="#ppt_x"/>
                                          </p:val>
                                        </p:tav>
                                      </p:tavLst>
                                    </p:anim>
                                    <p:anim calcmode="lin" valueType="num">
                                      <p:cBhvr>
                                        <p:cTn id="15" dur="1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Группа 20"/>
          <p:cNvGrpSpPr/>
          <p:nvPr/>
        </p:nvGrpSpPr>
        <p:grpSpPr>
          <a:xfrm>
            <a:off x="3236622" y="341832"/>
            <a:ext cx="2325324" cy="2081833"/>
            <a:chOff x="3236622" y="341832"/>
            <a:chExt cx="2325324" cy="2081833"/>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6622" y="341832"/>
              <a:ext cx="2325324" cy="1585744"/>
            </a:xfrm>
            <a:prstGeom prst="rect">
              <a:avLst/>
            </a:prstGeom>
            <a:ln>
              <a:solidFill>
                <a:schemeClr val="bg2">
                  <a:lumMod val="75000"/>
                </a:schemeClr>
              </a:solidFill>
            </a:ln>
          </p:spPr>
        </p:pic>
        <p:sp>
          <p:nvSpPr>
            <p:cNvPr id="34" name="TextBox 33"/>
            <p:cNvSpPr txBox="1"/>
            <p:nvPr/>
          </p:nvSpPr>
          <p:spPr>
            <a:xfrm>
              <a:off x="3368841" y="2054333"/>
              <a:ext cx="2060886" cy="369332"/>
            </a:xfrm>
            <a:prstGeom prst="rect">
              <a:avLst/>
            </a:prstGeom>
            <a:noFill/>
          </p:spPr>
          <p:txBody>
            <a:bodyPr wrap="square" rtlCol="0">
              <a:spAutoFit/>
            </a:bodyPr>
            <a:lstStyle/>
            <a:p>
              <a:pPr algn="ctr"/>
              <a:r>
                <a:rPr lang="ru-RU" i="1" dirty="0" smtClean="0">
                  <a:solidFill>
                    <a:srgbClr val="0070C0"/>
                  </a:solidFill>
                </a:rPr>
                <a:t>День-ночь</a:t>
              </a:r>
              <a:endParaRPr lang="ru-RU" i="1" dirty="0">
                <a:solidFill>
                  <a:srgbClr val="0070C0"/>
                </a:solidFill>
              </a:endParaRPr>
            </a:p>
          </p:txBody>
        </p:sp>
      </p:grpSp>
      <p:grpSp>
        <p:nvGrpSpPr>
          <p:cNvPr id="24" name="Группа 23"/>
          <p:cNvGrpSpPr/>
          <p:nvPr/>
        </p:nvGrpSpPr>
        <p:grpSpPr>
          <a:xfrm>
            <a:off x="6251038" y="327622"/>
            <a:ext cx="2273650" cy="2094003"/>
            <a:chOff x="6251038" y="327622"/>
            <a:chExt cx="2273650" cy="2094003"/>
          </a:xfrm>
        </p:grpSpPr>
        <p:pic>
          <p:nvPicPr>
            <p:cNvPr id="26" name="Рисунок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1038" y="327622"/>
              <a:ext cx="2266950" cy="1599954"/>
            </a:xfrm>
            <a:prstGeom prst="rect">
              <a:avLst/>
            </a:prstGeom>
            <a:ln>
              <a:solidFill>
                <a:schemeClr val="bg2">
                  <a:lumMod val="75000"/>
                </a:schemeClr>
              </a:solidFill>
            </a:ln>
          </p:spPr>
        </p:pic>
        <p:sp>
          <p:nvSpPr>
            <p:cNvPr id="35" name="TextBox 34"/>
            <p:cNvSpPr txBox="1"/>
            <p:nvPr/>
          </p:nvSpPr>
          <p:spPr>
            <a:xfrm>
              <a:off x="6251038" y="2052293"/>
              <a:ext cx="2273650" cy="369332"/>
            </a:xfrm>
            <a:prstGeom prst="rect">
              <a:avLst/>
            </a:prstGeom>
            <a:noFill/>
          </p:spPr>
          <p:txBody>
            <a:bodyPr wrap="square" rtlCol="0">
              <a:spAutoFit/>
            </a:bodyPr>
            <a:lstStyle/>
            <a:p>
              <a:pPr algn="ctr"/>
              <a:r>
                <a:rPr lang="ru-RU" i="1" dirty="0" smtClean="0">
                  <a:solidFill>
                    <a:srgbClr val="0070C0"/>
                  </a:solidFill>
                </a:rPr>
                <a:t>Времена года</a:t>
              </a:r>
              <a:endParaRPr lang="ru-RU" i="1" dirty="0">
                <a:solidFill>
                  <a:srgbClr val="0070C0"/>
                </a:solidFill>
              </a:endParaRPr>
            </a:p>
          </p:txBody>
        </p:sp>
      </p:grpSp>
      <p:grpSp>
        <p:nvGrpSpPr>
          <p:cNvPr id="29" name="Группа 28"/>
          <p:cNvGrpSpPr/>
          <p:nvPr/>
        </p:nvGrpSpPr>
        <p:grpSpPr>
          <a:xfrm>
            <a:off x="6322505" y="2566893"/>
            <a:ext cx="2266949" cy="2019509"/>
            <a:chOff x="6322505" y="2566893"/>
            <a:chExt cx="2266949" cy="2019509"/>
          </a:xfrm>
        </p:grpSpPr>
        <p:pic>
          <p:nvPicPr>
            <p:cNvPr id="15" name="Рисунок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2505" y="2566893"/>
              <a:ext cx="2266949" cy="1650177"/>
            </a:xfrm>
            <a:prstGeom prst="rect">
              <a:avLst/>
            </a:prstGeom>
            <a:ln>
              <a:solidFill>
                <a:schemeClr val="bg2">
                  <a:lumMod val="75000"/>
                </a:schemeClr>
              </a:solidFill>
            </a:ln>
          </p:spPr>
        </p:pic>
        <p:sp>
          <p:nvSpPr>
            <p:cNvPr id="16" name="TextBox 15"/>
            <p:cNvSpPr txBox="1"/>
            <p:nvPr/>
          </p:nvSpPr>
          <p:spPr>
            <a:xfrm>
              <a:off x="6393971" y="4217070"/>
              <a:ext cx="2060886" cy="369332"/>
            </a:xfrm>
            <a:prstGeom prst="rect">
              <a:avLst/>
            </a:prstGeom>
            <a:noFill/>
          </p:spPr>
          <p:txBody>
            <a:bodyPr wrap="square" rtlCol="0">
              <a:spAutoFit/>
            </a:bodyPr>
            <a:lstStyle/>
            <a:p>
              <a:pPr algn="ctr"/>
              <a:r>
                <a:rPr lang="ru-RU" i="1" dirty="0" smtClean="0">
                  <a:solidFill>
                    <a:srgbClr val="0070C0"/>
                  </a:solidFill>
                </a:rPr>
                <a:t>Морской прибой</a:t>
              </a:r>
              <a:endParaRPr lang="ru-RU" i="1" dirty="0">
                <a:solidFill>
                  <a:srgbClr val="0070C0"/>
                </a:solidFill>
              </a:endParaRPr>
            </a:p>
          </p:txBody>
        </p:sp>
      </p:grpSp>
      <p:grpSp>
        <p:nvGrpSpPr>
          <p:cNvPr id="23" name="Группа 22"/>
          <p:cNvGrpSpPr/>
          <p:nvPr/>
        </p:nvGrpSpPr>
        <p:grpSpPr>
          <a:xfrm>
            <a:off x="3354129" y="4586402"/>
            <a:ext cx="2302572" cy="2075012"/>
            <a:chOff x="3275856" y="4653136"/>
            <a:chExt cx="2302572" cy="2075012"/>
          </a:xfrm>
        </p:grpSpPr>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75856" y="4653136"/>
              <a:ext cx="2302572" cy="1723912"/>
            </a:xfrm>
            <a:prstGeom prst="rect">
              <a:avLst/>
            </a:prstGeom>
            <a:ln>
              <a:solidFill>
                <a:schemeClr val="bg2">
                  <a:lumMod val="75000"/>
                </a:schemeClr>
              </a:solidFill>
            </a:ln>
            <a:effectLst>
              <a:outerShdw blurRad="50800" dist="38100" dir="2700000" algn="tl" rotWithShape="0">
                <a:prstClr val="black">
                  <a:alpha val="40000"/>
                </a:prstClr>
              </a:outerShdw>
            </a:effectLst>
          </p:spPr>
        </p:pic>
        <p:sp>
          <p:nvSpPr>
            <p:cNvPr id="17" name="TextBox 16"/>
            <p:cNvSpPr txBox="1"/>
            <p:nvPr/>
          </p:nvSpPr>
          <p:spPr>
            <a:xfrm>
              <a:off x="3396699" y="6358816"/>
              <a:ext cx="2060886" cy="369332"/>
            </a:xfrm>
            <a:prstGeom prst="rect">
              <a:avLst/>
            </a:prstGeom>
            <a:noFill/>
          </p:spPr>
          <p:txBody>
            <a:bodyPr wrap="square" rtlCol="0">
              <a:spAutoFit/>
            </a:bodyPr>
            <a:lstStyle/>
            <a:p>
              <a:pPr algn="ctr"/>
              <a:r>
                <a:rPr lang="ru-RU" i="1" dirty="0" smtClean="0">
                  <a:solidFill>
                    <a:srgbClr val="0070C0"/>
                  </a:solidFill>
                </a:rPr>
                <a:t>Музыка </a:t>
              </a:r>
              <a:endParaRPr lang="ru-RU" i="1" dirty="0">
                <a:solidFill>
                  <a:srgbClr val="0070C0"/>
                </a:solidFill>
              </a:endParaRPr>
            </a:p>
          </p:txBody>
        </p:sp>
      </p:grpSp>
      <p:grpSp>
        <p:nvGrpSpPr>
          <p:cNvPr id="10" name="Группа 9"/>
          <p:cNvGrpSpPr/>
          <p:nvPr/>
        </p:nvGrpSpPr>
        <p:grpSpPr>
          <a:xfrm>
            <a:off x="535283" y="4594131"/>
            <a:ext cx="2030981" cy="2093244"/>
            <a:chOff x="430363" y="4653136"/>
            <a:chExt cx="2030981" cy="2093244"/>
          </a:xfrm>
        </p:grpSpPr>
        <p:pic>
          <p:nvPicPr>
            <p:cNvPr id="13" name="Рисунок 12"/>
            <p:cNvPicPr>
              <a:picLocks noChangeAspect="1"/>
            </p:cNvPicPr>
            <p:nvPr/>
          </p:nvPicPr>
          <p:blipFill rotWithShape="1">
            <a:blip r:embed="rId6">
              <a:extLst>
                <a:ext uri="{28A0092B-C50C-407E-A947-70E740481C1C}">
                  <a14:useLocalDpi xmlns:a14="http://schemas.microsoft.com/office/drawing/2010/main" val="0"/>
                </a:ext>
              </a:extLst>
            </a:blip>
            <a:srcRect r="5783" b="5462"/>
            <a:stretch/>
          </p:blipFill>
          <p:spPr>
            <a:xfrm>
              <a:off x="430363" y="4653136"/>
              <a:ext cx="2030979" cy="1723912"/>
            </a:xfrm>
            <a:prstGeom prst="rect">
              <a:avLst/>
            </a:prstGeom>
            <a:ln>
              <a:solidFill>
                <a:schemeClr val="bg2">
                  <a:lumMod val="75000"/>
                </a:schemeClr>
              </a:solidFill>
            </a:ln>
            <a:effectLst>
              <a:outerShdw blurRad="50800" dist="38100" dir="2700000" algn="tl" rotWithShape="0">
                <a:prstClr val="black">
                  <a:alpha val="40000"/>
                </a:prstClr>
              </a:outerShdw>
            </a:effectLst>
          </p:spPr>
        </p:pic>
        <p:sp>
          <p:nvSpPr>
            <p:cNvPr id="19" name="TextBox 18"/>
            <p:cNvSpPr txBox="1"/>
            <p:nvPr/>
          </p:nvSpPr>
          <p:spPr>
            <a:xfrm>
              <a:off x="430364" y="6377048"/>
              <a:ext cx="2030980" cy="369332"/>
            </a:xfrm>
            <a:prstGeom prst="rect">
              <a:avLst/>
            </a:prstGeom>
            <a:noFill/>
          </p:spPr>
          <p:txBody>
            <a:bodyPr wrap="square" rtlCol="0">
              <a:spAutoFit/>
            </a:bodyPr>
            <a:lstStyle/>
            <a:p>
              <a:pPr algn="ctr"/>
              <a:r>
                <a:rPr lang="ru-RU" i="1" dirty="0" smtClean="0">
                  <a:solidFill>
                    <a:srgbClr val="0070C0"/>
                  </a:solidFill>
                </a:rPr>
                <a:t>Танец</a:t>
              </a:r>
              <a:r>
                <a:rPr lang="ru-RU" dirty="0" smtClean="0">
                  <a:solidFill>
                    <a:srgbClr val="0070C0"/>
                  </a:solidFill>
                </a:rPr>
                <a:t> </a:t>
              </a:r>
              <a:endParaRPr lang="ru-RU" dirty="0">
                <a:solidFill>
                  <a:srgbClr val="0070C0"/>
                </a:solidFill>
              </a:endParaRPr>
            </a:p>
          </p:txBody>
        </p:sp>
      </p:grpSp>
      <p:grpSp>
        <p:nvGrpSpPr>
          <p:cNvPr id="11" name="Группа 10"/>
          <p:cNvGrpSpPr/>
          <p:nvPr/>
        </p:nvGrpSpPr>
        <p:grpSpPr>
          <a:xfrm>
            <a:off x="455761" y="2566893"/>
            <a:ext cx="2030979" cy="2012593"/>
            <a:chOff x="430364" y="2566893"/>
            <a:chExt cx="2030979" cy="2012593"/>
          </a:xfrm>
        </p:grpSpPr>
        <p:pic>
          <p:nvPicPr>
            <p:cNvPr id="5" name="Рисунок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0364" y="2566893"/>
              <a:ext cx="2022152" cy="1650178"/>
            </a:xfrm>
            <a:prstGeom prst="rect">
              <a:avLst/>
            </a:prstGeom>
            <a:ln>
              <a:solidFill>
                <a:schemeClr val="bg2">
                  <a:lumMod val="75000"/>
                </a:schemeClr>
              </a:solidFill>
            </a:ln>
            <a:effectLst>
              <a:outerShdw blurRad="50800" dist="38100" dir="2700000" algn="tl" rotWithShape="0">
                <a:prstClr val="black">
                  <a:alpha val="40000"/>
                </a:prstClr>
              </a:outerShdw>
            </a:effectLst>
          </p:spPr>
        </p:pic>
        <p:sp>
          <p:nvSpPr>
            <p:cNvPr id="20" name="TextBox 19"/>
            <p:cNvSpPr txBox="1"/>
            <p:nvPr/>
          </p:nvSpPr>
          <p:spPr>
            <a:xfrm>
              <a:off x="430364" y="4210154"/>
              <a:ext cx="2030979" cy="369332"/>
            </a:xfrm>
            <a:prstGeom prst="rect">
              <a:avLst/>
            </a:prstGeom>
            <a:noFill/>
          </p:spPr>
          <p:txBody>
            <a:bodyPr wrap="square" rtlCol="0">
              <a:spAutoFit/>
            </a:bodyPr>
            <a:lstStyle/>
            <a:p>
              <a:pPr algn="ctr"/>
              <a:r>
                <a:rPr lang="ru-RU" i="1" dirty="0" smtClean="0">
                  <a:solidFill>
                    <a:srgbClr val="0070C0"/>
                  </a:solidFill>
                </a:rPr>
                <a:t>Поэзия</a:t>
              </a:r>
              <a:r>
                <a:rPr lang="ru-RU" dirty="0" smtClean="0">
                  <a:solidFill>
                    <a:srgbClr val="0070C0"/>
                  </a:solidFill>
                </a:rPr>
                <a:t> </a:t>
              </a:r>
              <a:endParaRPr lang="ru-RU" dirty="0">
                <a:solidFill>
                  <a:srgbClr val="0070C0"/>
                </a:solidFill>
              </a:endParaRPr>
            </a:p>
          </p:txBody>
        </p:sp>
      </p:grpSp>
      <p:sp>
        <p:nvSpPr>
          <p:cNvPr id="4" name="Прямоугольник 3"/>
          <p:cNvSpPr/>
          <p:nvPr/>
        </p:nvSpPr>
        <p:spPr>
          <a:xfrm>
            <a:off x="2566264" y="2722207"/>
            <a:ext cx="3666040" cy="1569660"/>
          </a:xfrm>
          <a:prstGeom prst="rect">
            <a:avLst/>
          </a:prstGeom>
          <a:noFill/>
        </p:spPr>
        <p:txBody>
          <a:bodyPr wrap="square" lIns="91440" tIns="45720" rIns="91440" bIns="45720">
            <a:spAutoFit/>
          </a:bodyPr>
          <a:lstStyle/>
          <a:p>
            <a:pPr algn="ctr"/>
            <a:r>
              <a:rPr lang="ru-RU" sz="4800" b="1" i="1" cap="none" spc="0" dirty="0" smtClean="0">
                <a:ln w="10541" cmpd="sng">
                  <a:solidFill>
                    <a:schemeClr val="accent1">
                      <a:shade val="88000"/>
                      <a:satMod val="110000"/>
                    </a:schemeClr>
                  </a:solidFill>
                  <a:prstDash val="solid"/>
                </a:ln>
                <a:solidFill>
                  <a:schemeClr val="bg2">
                    <a:lumMod val="75000"/>
                  </a:schemeClr>
                </a:solidFill>
                <a:effectLst/>
              </a:rPr>
              <a:t>Все имеет свой ритм</a:t>
            </a:r>
            <a:endParaRPr lang="ru-RU" sz="4800" b="1" i="1" cap="none" spc="0" dirty="0">
              <a:ln w="10541" cmpd="sng">
                <a:solidFill>
                  <a:schemeClr val="accent1">
                    <a:shade val="88000"/>
                    <a:satMod val="110000"/>
                  </a:schemeClr>
                </a:solidFill>
                <a:prstDash val="solid"/>
              </a:ln>
              <a:solidFill>
                <a:schemeClr val="bg2">
                  <a:lumMod val="75000"/>
                </a:schemeClr>
              </a:solidFill>
              <a:effectLst/>
            </a:endParaRPr>
          </a:p>
        </p:txBody>
      </p:sp>
      <p:grpSp>
        <p:nvGrpSpPr>
          <p:cNvPr id="9" name="Группа 8"/>
          <p:cNvGrpSpPr/>
          <p:nvPr/>
        </p:nvGrpSpPr>
        <p:grpSpPr>
          <a:xfrm>
            <a:off x="521941" y="356566"/>
            <a:ext cx="2033835" cy="1950491"/>
            <a:chOff x="446933" y="346417"/>
            <a:chExt cx="2033835" cy="1950491"/>
          </a:xfrm>
        </p:grpSpPr>
        <p:sp>
          <p:nvSpPr>
            <p:cNvPr id="31" name="TextBox 30"/>
            <p:cNvSpPr txBox="1"/>
            <p:nvPr/>
          </p:nvSpPr>
          <p:spPr>
            <a:xfrm>
              <a:off x="446933" y="1927576"/>
              <a:ext cx="2012000" cy="369332"/>
            </a:xfrm>
            <a:prstGeom prst="rect">
              <a:avLst/>
            </a:prstGeom>
            <a:noFill/>
          </p:spPr>
          <p:txBody>
            <a:bodyPr wrap="square" rtlCol="0">
              <a:spAutoFit/>
            </a:bodyPr>
            <a:lstStyle/>
            <a:p>
              <a:pPr algn="ctr"/>
              <a:r>
                <a:rPr lang="ru-RU" i="1" dirty="0" smtClean="0">
                  <a:solidFill>
                    <a:srgbClr val="0070C0"/>
                  </a:solidFill>
                </a:rPr>
                <a:t>Архитектура</a:t>
              </a:r>
              <a:endParaRPr lang="ru-RU" i="1" dirty="0">
                <a:solidFill>
                  <a:srgbClr val="0070C0"/>
                </a:solidFill>
              </a:endParaRPr>
            </a:p>
          </p:txBody>
        </p:sp>
        <p:pic>
          <p:nvPicPr>
            <p:cNvPr id="7" name="Рисунок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5762" y="346417"/>
              <a:ext cx="2025006" cy="1576574"/>
            </a:xfrm>
            <a:prstGeom prst="rect">
              <a:avLst/>
            </a:prstGeom>
            <a:ln>
              <a:solidFill>
                <a:srgbClr val="0070C0"/>
              </a:solidFill>
            </a:ln>
          </p:spPr>
        </p:pic>
      </p:grpSp>
      <p:sp>
        <p:nvSpPr>
          <p:cNvPr id="27" name="Управляющая кнопка: далее 26">
            <a:hlinkClick r:id="" action="ppaction://hlinkshowjump?jump=nextslide" highlightClick="1"/>
          </p:cNvPr>
          <p:cNvSpPr/>
          <p:nvPr/>
        </p:nvSpPr>
        <p:spPr>
          <a:xfrm>
            <a:off x="8610466" y="6330318"/>
            <a:ext cx="391422" cy="357058"/>
          </a:xfrm>
          <a:prstGeom prst="actionButtonForwardNext">
            <a:avLst/>
          </a:prstGeom>
          <a:solidFill>
            <a:srgbClr val="FFFF00"/>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30" name="Группа 29"/>
          <p:cNvGrpSpPr/>
          <p:nvPr/>
        </p:nvGrpSpPr>
        <p:grpSpPr>
          <a:xfrm>
            <a:off x="6338683" y="4595061"/>
            <a:ext cx="2282720" cy="2317440"/>
            <a:chOff x="2256975" y="2924944"/>
            <a:chExt cx="2282720" cy="2317440"/>
          </a:xfrm>
        </p:grpSpPr>
        <p:pic>
          <p:nvPicPr>
            <p:cNvPr id="32" name="Объект 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56975" y="2924944"/>
              <a:ext cx="2282720" cy="1675943"/>
            </a:xfrm>
            <a:prstGeom prst="rect">
              <a:avLst/>
            </a:prstGeom>
            <a:ln>
              <a:solidFill>
                <a:schemeClr val="bg2">
                  <a:lumMod val="75000"/>
                </a:schemeClr>
              </a:solidFill>
            </a:ln>
          </p:spPr>
        </p:pic>
        <p:sp>
          <p:nvSpPr>
            <p:cNvPr id="33" name="Прямоугольник 32"/>
            <p:cNvSpPr/>
            <p:nvPr/>
          </p:nvSpPr>
          <p:spPr>
            <a:xfrm>
              <a:off x="2399350" y="4596053"/>
              <a:ext cx="1997968" cy="646331"/>
            </a:xfrm>
            <a:prstGeom prst="rect">
              <a:avLst/>
            </a:prstGeom>
          </p:spPr>
          <p:txBody>
            <a:bodyPr wrap="square">
              <a:spAutoFit/>
            </a:bodyPr>
            <a:lstStyle/>
            <a:p>
              <a:r>
                <a:rPr lang="ru-RU" i="1" dirty="0">
                  <a:solidFill>
                    <a:srgbClr val="0070C0"/>
                  </a:solidFill>
                </a:rPr>
                <a:t>Биение сердца </a:t>
              </a:r>
            </a:p>
            <a:p>
              <a:endParaRPr lang="ru-RU" dirty="0"/>
            </a:p>
          </p:txBody>
        </p:sp>
      </p:grpSp>
    </p:spTree>
    <p:extLst>
      <p:ext uri="{BB962C8B-B14F-4D97-AF65-F5344CB8AC3E}">
        <p14:creationId xmlns:p14="http://schemas.microsoft.com/office/powerpoint/2010/main" val="2745094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1"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par>
                          <p:cTn id="8" fill="hold">
                            <p:stCondLst>
                              <p:cond delay="2000"/>
                            </p:stCondLst>
                            <p:childTnLst>
                              <p:par>
                                <p:cTn id="9" presetID="1" presetClass="entr" presetSubtype="0" fill="hold" grpId="0" nodeType="afterEffect">
                                  <p:stCondLst>
                                    <p:cond delay="0"/>
                                  </p:stCondLst>
                                  <p:childTnLst>
                                    <p:set>
                                      <p:cBhvr>
                                        <p:cTn id="10" dur="1" fill="hold">
                                          <p:stCondLst>
                                            <p:cond delay="1999"/>
                                          </p:stCondLst>
                                        </p:cTn>
                                        <p:tgtEl>
                                          <p:spTgt spid="4"/>
                                        </p:tgtEl>
                                        <p:attrNameLst>
                                          <p:attrName>style.visibility</p:attrName>
                                        </p:attrNameLst>
                                      </p:cBhvr>
                                      <p:to>
                                        <p:strVal val="visible"/>
                                      </p:to>
                                    </p:set>
                                  </p:childTnLst>
                                </p:cTn>
                              </p:par>
                            </p:childTnLst>
                          </p:cTn>
                        </p:par>
                        <p:par>
                          <p:cTn id="11" fill="hold">
                            <p:stCondLst>
                              <p:cond delay="4000"/>
                            </p:stCondLst>
                            <p:childTnLst>
                              <p:par>
                                <p:cTn id="12" presetID="6" presetClass="entr" presetSubtype="16" fill="hold" nodeType="afterEffect">
                                  <p:stCondLst>
                                    <p:cond delay="500"/>
                                  </p:stCondLst>
                                  <p:childTnLst>
                                    <p:set>
                                      <p:cBhvr>
                                        <p:cTn id="13" dur="1" fill="hold">
                                          <p:stCondLst>
                                            <p:cond delay="0"/>
                                          </p:stCondLst>
                                        </p:cTn>
                                        <p:tgtEl>
                                          <p:spTgt spid="21"/>
                                        </p:tgtEl>
                                        <p:attrNameLst>
                                          <p:attrName>style.visibility</p:attrName>
                                        </p:attrNameLst>
                                      </p:cBhvr>
                                      <p:to>
                                        <p:strVal val="visible"/>
                                      </p:to>
                                    </p:set>
                                    <p:animEffect transition="in" filter="circle(in)">
                                      <p:cBhvr>
                                        <p:cTn id="14" dur="2000"/>
                                        <p:tgtEl>
                                          <p:spTgt spid="21"/>
                                        </p:tgtEl>
                                      </p:cBhvr>
                                    </p:animEffect>
                                  </p:childTnLst>
                                </p:cTn>
                              </p:par>
                            </p:childTnLst>
                          </p:cTn>
                        </p:par>
                        <p:par>
                          <p:cTn id="15" fill="hold">
                            <p:stCondLst>
                              <p:cond delay="6500"/>
                            </p:stCondLst>
                            <p:childTnLst>
                              <p:par>
                                <p:cTn id="16" presetID="6" presetClass="entr" presetSubtype="16" fill="hold" nodeType="afterEffect">
                                  <p:stCondLst>
                                    <p:cond delay="500"/>
                                  </p:stCondLst>
                                  <p:childTnLst>
                                    <p:set>
                                      <p:cBhvr>
                                        <p:cTn id="17" dur="1" fill="hold">
                                          <p:stCondLst>
                                            <p:cond delay="0"/>
                                          </p:stCondLst>
                                        </p:cTn>
                                        <p:tgtEl>
                                          <p:spTgt spid="24"/>
                                        </p:tgtEl>
                                        <p:attrNameLst>
                                          <p:attrName>style.visibility</p:attrName>
                                        </p:attrNameLst>
                                      </p:cBhvr>
                                      <p:to>
                                        <p:strVal val="visible"/>
                                      </p:to>
                                    </p:set>
                                    <p:animEffect transition="in" filter="circle(in)">
                                      <p:cBhvr>
                                        <p:cTn id="18" dur="2000"/>
                                        <p:tgtEl>
                                          <p:spTgt spid="24"/>
                                        </p:tgtEl>
                                      </p:cBhvr>
                                    </p:animEffect>
                                  </p:childTnLst>
                                </p:cTn>
                              </p:par>
                            </p:childTnLst>
                          </p:cTn>
                        </p:par>
                        <p:par>
                          <p:cTn id="19" fill="hold">
                            <p:stCondLst>
                              <p:cond delay="9000"/>
                            </p:stCondLst>
                            <p:childTnLst>
                              <p:par>
                                <p:cTn id="20" presetID="6" presetClass="entr" presetSubtype="16" fill="hold" nodeType="afterEffect">
                                  <p:stCondLst>
                                    <p:cond delay="500"/>
                                  </p:stCondLst>
                                  <p:childTnLst>
                                    <p:set>
                                      <p:cBhvr>
                                        <p:cTn id="21" dur="1" fill="hold">
                                          <p:stCondLst>
                                            <p:cond delay="0"/>
                                          </p:stCondLst>
                                        </p:cTn>
                                        <p:tgtEl>
                                          <p:spTgt spid="29"/>
                                        </p:tgtEl>
                                        <p:attrNameLst>
                                          <p:attrName>style.visibility</p:attrName>
                                        </p:attrNameLst>
                                      </p:cBhvr>
                                      <p:to>
                                        <p:strVal val="visible"/>
                                      </p:to>
                                    </p:set>
                                    <p:animEffect transition="in" filter="circle(in)">
                                      <p:cBhvr>
                                        <p:cTn id="22" dur="2000"/>
                                        <p:tgtEl>
                                          <p:spTgt spid="29"/>
                                        </p:tgtEl>
                                      </p:cBhvr>
                                    </p:animEffect>
                                  </p:childTnLst>
                                </p:cTn>
                              </p:par>
                            </p:childTnLst>
                          </p:cTn>
                        </p:par>
                        <p:par>
                          <p:cTn id="23" fill="hold">
                            <p:stCondLst>
                              <p:cond delay="11500"/>
                            </p:stCondLst>
                            <p:childTnLst>
                              <p:par>
                                <p:cTn id="24" presetID="6" presetClass="entr" presetSubtype="16" fill="hold" nodeType="afterEffect">
                                  <p:stCondLst>
                                    <p:cond delay="500"/>
                                  </p:stCondLst>
                                  <p:childTnLst>
                                    <p:set>
                                      <p:cBhvr>
                                        <p:cTn id="25" dur="1" fill="hold">
                                          <p:stCondLst>
                                            <p:cond delay="0"/>
                                          </p:stCondLst>
                                        </p:cTn>
                                        <p:tgtEl>
                                          <p:spTgt spid="30"/>
                                        </p:tgtEl>
                                        <p:attrNameLst>
                                          <p:attrName>style.visibility</p:attrName>
                                        </p:attrNameLst>
                                      </p:cBhvr>
                                      <p:to>
                                        <p:strVal val="visible"/>
                                      </p:to>
                                    </p:set>
                                    <p:animEffect transition="in" filter="circle(in)">
                                      <p:cBhvr>
                                        <p:cTn id="26" dur="2000"/>
                                        <p:tgtEl>
                                          <p:spTgt spid="30"/>
                                        </p:tgtEl>
                                      </p:cBhvr>
                                    </p:animEffect>
                                  </p:childTnLst>
                                </p:cTn>
                              </p:par>
                            </p:childTnLst>
                          </p:cTn>
                        </p:par>
                        <p:par>
                          <p:cTn id="27" fill="hold">
                            <p:stCondLst>
                              <p:cond delay="14000"/>
                            </p:stCondLst>
                            <p:childTnLst>
                              <p:par>
                                <p:cTn id="28" presetID="6" presetClass="entr" presetSubtype="16" fill="hold" nodeType="afterEffect">
                                  <p:stCondLst>
                                    <p:cond delay="500"/>
                                  </p:stCondLst>
                                  <p:childTnLst>
                                    <p:set>
                                      <p:cBhvr>
                                        <p:cTn id="29" dur="1" fill="hold">
                                          <p:stCondLst>
                                            <p:cond delay="0"/>
                                          </p:stCondLst>
                                        </p:cTn>
                                        <p:tgtEl>
                                          <p:spTgt spid="23"/>
                                        </p:tgtEl>
                                        <p:attrNameLst>
                                          <p:attrName>style.visibility</p:attrName>
                                        </p:attrNameLst>
                                      </p:cBhvr>
                                      <p:to>
                                        <p:strVal val="visible"/>
                                      </p:to>
                                    </p:set>
                                    <p:animEffect transition="in" filter="circle(in)">
                                      <p:cBhvr>
                                        <p:cTn id="30" dur="2000"/>
                                        <p:tgtEl>
                                          <p:spTgt spid="23"/>
                                        </p:tgtEl>
                                      </p:cBhvr>
                                    </p:animEffect>
                                  </p:childTnLst>
                                </p:cTn>
                              </p:par>
                            </p:childTnLst>
                          </p:cTn>
                        </p:par>
                        <p:par>
                          <p:cTn id="31" fill="hold">
                            <p:stCondLst>
                              <p:cond delay="16500"/>
                            </p:stCondLst>
                            <p:childTnLst>
                              <p:par>
                                <p:cTn id="32" presetID="6" presetClass="entr" presetSubtype="16" fill="hold" nodeType="afterEffect">
                                  <p:stCondLst>
                                    <p:cond delay="500"/>
                                  </p:stCondLst>
                                  <p:childTnLst>
                                    <p:set>
                                      <p:cBhvr>
                                        <p:cTn id="33" dur="1" fill="hold">
                                          <p:stCondLst>
                                            <p:cond delay="0"/>
                                          </p:stCondLst>
                                        </p:cTn>
                                        <p:tgtEl>
                                          <p:spTgt spid="10"/>
                                        </p:tgtEl>
                                        <p:attrNameLst>
                                          <p:attrName>style.visibility</p:attrName>
                                        </p:attrNameLst>
                                      </p:cBhvr>
                                      <p:to>
                                        <p:strVal val="visible"/>
                                      </p:to>
                                    </p:set>
                                    <p:animEffect transition="in" filter="circle(in)">
                                      <p:cBhvr>
                                        <p:cTn id="34" dur="2000"/>
                                        <p:tgtEl>
                                          <p:spTgt spid="10"/>
                                        </p:tgtEl>
                                      </p:cBhvr>
                                    </p:animEffect>
                                  </p:childTnLst>
                                </p:cTn>
                              </p:par>
                            </p:childTnLst>
                          </p:cTn>
                        </p:par>
                        <p:par>
                          <p:cTn id="35" fill="hold">
                            <p:stCondLst>
                              <p:cond delay="19000"/>
                            </p:stCondLst>
                            <p:childTnLst>
                              <p:par>
                                <p:cTn id="36" presetID="6" presetClass="entr" presetSubtype="16" fill="hold" nodeType="afterEffect">
                                  <p:stCondLst>
                                    <p:cond delay="500"/>
                                  </p:stCondLst>
                                  <p:childTnLst>
                                    <p:set>
                                      <p:cBhvr>
                                        <p:cTn id="37" dur="1" fill="hold">
                                          <p:stCondLst>
                                            <p:cond delay="0"/>
                                          </p:stCondLst>
                                        </p:cTn>
                                        <p:tgtEl>
                                          <p:spTgt spid="11"/>
                                        </p:tgtEl>
                                        <p:attrNameLst>
                                          <p:attrName>style.visibility</p:attrName>
                                        </p:attrNameLst>
                                      </p:cBhvr>
                                      <p:to>
                                        <p:strVal val="visible"/>
                                      </p:to>
                                    </p:set>
                                    <p:animEffect transition="in" filter="circle(in)">
                                      <p:cBhvr>
                                        <p:cTn id="38" dur="2000"/>
                                        <p:tgtEl>
                                          <p:spTgt spid="11"/>
                                        </p:tgtEl>
                                      </p:cBhvr>
                                    </p:animEffect>
                                  </p:childTnLst>
                                </p:cTn>
                              </p:par>
                            </p:childTnLst>
                          </p:cTn>
                        </p:par>
                        <p:par>
                          <p:cTn id="39" fill="hold">
                            <p:stCondLst>
                              <p:cond delay="21500"/>
                            </p:stCondLst>
                            <p:childTnLst>
                              <p:par>
                                <p:cTn id="40" presetID="6" presetClass="entr" presetSubtype="16" fill="hold" nodeType="afterEffect">
                                  <p:stCondLst>
                                    <p:cond delay="500"/>
                                  </p:stCondLst>
                                  <p:childTnLst>
                                    <p:set>
                                      <p:cBhvr>
                                        <p:cTn id="41" dur="1" fill="hold">
                                          <p:stCondLst>
                                            <p:cond delay="0"/>
                                          </p:stCondLst>
                                        </p:cTn>
                                        <p:tgtEl>
                                          <p:spTgt spid="9"/>
                                        </p:tgtEl>
                                        <p:attrNameLst>
                                          <p:attrName>style.visibility</p:attrName>
                                        </p:attrNameLst>
                                      </p:cBhvr>
                                      <p:to>
                                        <p:strVal val="visible"/>
                                      </p:to>
                                    </p:set>
                                    <p:animEffect transition="in" filter="circle(in)">
                                      <p:cBhvr>
                                        <p:cTn id="4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913082" y="364014"/>
            <a:ext cx="3528391" cy="707886"/>
          </a:xfrm>
          <a:prstGeom prst="rect">
            <a:avLst/>
          </a:prstGeom>
          <a:noFill/>
        </p:spPr>
        <p:txBody>
          <a:bodyPr wrap="square" rtlCol="0">
            <a:spAutoFit/>
          </a:bodyPr>
          <a:lstStyle/>
          <a:p>
            <a:pPr algn="ctr"/>
            <a:r>
              <a:rPr lang="ru-RU" sz="4000" i="1" dirty="0" smtClean="0">
                <a:solidFill>
                  <a:srgbClr val="0070C0"/>
                </a:solidFill>
              </a:rPr>
              <a:t>День - ночь</a:t>
            </a:r>
            <a:r>
              <a:rPr lang="ru-RU" sz="4000" dirty="0" smtClean="0">
                <a:solidFill>
                  <a:srgbClr val="0070C0"/>
                </a:solidFill>
              </a:rPr>
              <a:t> </a:t>
            </a:r>
            <a:endParaRPr lang="ru-RU" sz="4000" dirty="0">
              <a:solidFill>
                <a:srgbClr val="0070C0"/>
              </a:solidFill>
            </a:endParaRPr>
          </a:p>
        </p:txBody>
      </p:sp>
      <p:sp>
        <p:nvSpPr>
          <p:cNvPr id="3" name="TextBox 2"/>
          <p:cNvSpPr txBox="1"/>
          <p:nvPr/>
        </p:nvSpPr>
        <p:spPr>
          <a:xfrm rot="10800000" flipH="1" flipV="1">
            <a:off x="4060565" y="1484784"/>
            <a:ext cx="4608512" cy="2000548"/>
          </a:xfrm>
          <a:prstGeom prst="rect">
            <a:avLst/>
          </a:prstGeom>
          <a:noFill/>
        </p:spPr>
        <p:txBody>
          <a:bodyPr wrap="square" rtlCol="0">
            <a:spAutoFit/>
          </a:bodyPr>
          <a:lstStyle/>
          <a:p>
            <a:r>
              <a:rPr lang="ru-RU" sz="2400" i="1" dirty="0" smtClean="0">
                <a:solidFill>
                  <a:schemeClr val="bg2">
                    <a:lumMod val="50000"/>
                  </a:schemeClr>
                </a:solidFill>
              </a:rPr>
              <a:t>День и ночь…. Смена света и темноты… Самое обычное, строго ритмичное и постоянное явление природы. </a:t>
            </a:r>
            <a:endParaRPr lang="ru-RU" sz="2400" i="1" dirty="0">
              <a:solidFill>
                <a:schemeClr val="bg2">
                  <a:lumMod val="50000"/>
                </a:schemeClr>
              </a:solidFill>
            </a:endParaRPr>
          </a:p>
        </p:txBody>
      </p:sp>
      <p:sp>
        <p:nvSpPr>
          <p:cNvPr id="9" name="TextBox 8"/>
          <p:cNvSpPr txBox="1"/>
          <p:nvPr/>
        </p:nvSpPr>
        <p:spPr>
          <a:xfrm>
            <a:off x="460165" y="3573016"/>
            <a:ext cx="8208912" cy="1938992"/>
          </a:xfrm>
          <a:prstGeom prst="rect">
            <a:avLst/>
          </a:prstGeom>
          <a:noFill/>
        </p:spPr>
        <p:txBody>
          <a:bodyPr wrap="square" rtlCol="0">
            <a:spAutoFit/>
          </a:bodyPr>
          <a:lstStyle/>
          <a:p>
            <a:r>
              <a:rPr lang="ru-RU" sz="2400" i="1" dirty="0" smtClean="0">
                <a:solidFill>
                  <a:schemeClr val="bg2">
                    <a:lumMod val="50000"/>
                  </a:schemeClr>
                </a:solidFill>
              </a:rPr>
              <a:t>Каждый знает, что наша прекрасная голубая планета Земля совершает оборот вокруг своей оси за 24 часа (сутки), подставляя Солнцу ту одну  свою сторону, ту другую. Таким образом мы наблюдаем ежедневную смену дня и ночи.</a:t>
            </a:r>
            <a:endParaRPr lang="ru-RU" sz="2400" i="1" dirty="0">
              <a:solidFill>
                <a:schemeClr val="bg2">
                  <a:lumMod val="50000"/>
                </a:schemeClr>
              </a:solidFill>
            </a:endParaRPr>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657" y="364014"/>
            <a:ext cx="3495815" cy="2880320"/>
          </a:xfrm>
          <a:prstGeom prst="rect">
            <a:avLst/>
          </a:prstGeom>
        </p:spPr>
      </p:pic>
      <p:sp>
        <p:nvSpPr>
          <p:cNvPr id="10" name="Управляющая кнопка: далее 9">
            <a:hlinkClick r:id="" action="ppaction://hlinkshowjump?jump=nextslide" highlightClick="1"/>
          </p:cNvPr>
          <p:cNvSpPr/>
          <p:nvPr/>
        </p:nvSpPr>
        <p:spPr>
          <a:xfrm>
            <a:off x="8610466" y="6330318"/>
            <a:ext cx="391422" cy="357058"/>
          </a:xfrm>
          <a:prstGeom prst="actionButtonForwardNext">
            <a:avLst/>
          </a:prstGeom>
          <a:solidFill>
            <a:srgbClr val="FFFF00"/>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965798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heel(1)">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23528" y="692696"/>
            <a:ext cx="3416847" cy="3043577"/>
          </a:xfrm>
          <a:prstGeom prst="rect">
            <a:avLst/>
          </a:prstGeom>
          <a:ln>
            <a:solidFill>
              <a:schemeClr val="bg2">
                <a:lumMod val="75000"/>
              </a:schemeClr>
            </a:solidFill>
          </a:ln>
        </p:spPr>
      </p:pic>
      <p:sp>
        <p:nvSpPr>
          <p:cNvPr id="5" name="TextBox 4"/>
          <p:cNvSpPr txBox="1"/>
          <p:nvPr/>
        </p:nvSpPr>
        <p:spPr>
          <a:xfrm>
            <a:off x="4355976" y="548680"/>
            <a:ext cx="3672408" cy="984885"/>
          </a:xfrm>
          <a:prstGeom prst="rect">
            <a:avLst/>
          </a:prstGeom>
          <a:noFill/>
        </p:spPr>
        <p:txBody>
          <a:bodyPr wrap="square" rtlCol="0">
            <a:spAutoFit/>
          </a:bodyPr>
          <a:lstStyle/>
          <a:p>
            <a:pPr algn="ctr"/>
            <a:r>
              <a:rPr lang="ru-RU" sz="4000" i="1" dirty="0" smtClean="0">
                <a:solidFill>
                  <a:srgbClr val="0070C0"/>
                </a:solidFill>
              </a:rPr>
              <a:t>Времена года</a:t>
            </a:r>
          </a:p>
          <a:p>
            <a:pPr algn="ctr"/>
            <a:r>
              <a:rPr lang="ru-RU" dirty="0" smtClean="0">
                <a:solidFill>
                  <a:srgbClr val="0070C0"/>
                </a:solidFill>
              </a:rPr>
              <a:t> </a:t>
            </a:r>
            <a:endParaRPr lang="ru-RU" dirty="0">
              <a:solidFill>
                <a:srgbClr val="0070C0"/>
              </a:solidFill>
            </a:endParaRPr>
          </a:p>
        </p:txBody>
      </p:sp>
      <p:sp>
        <p:nvSpPr>
          <p:cNvPr id="2" name="TextBox 1"/>
          <p:cNvSpPr txBox="1"/>
          <p:nvPr/>
        </p:nvSpPr>
        <p:spPr>
          <a:xfrm>
            <a:off x="3858328" y="1563757"/>
            <a:ext cx="5065760" cy="2585323"/>
          </a:xfrm>
          <a:prstGeom prst="rect">
            <a:avLst/>
          </a:prstGeom>
          <a:noFill/>
        </p:spPr>
        <p:txBody>
          <a:bodyPr wrap="square" rtlCol="0">
            <a:spAutoFit/>
          </a:bodyPr>
          <a:lstStyle/>
          <a:p>
            <a:r>
              <a:rPr lang="ru-RU" sz="2400" i="1" dirty="0" smtClean="0">
                <a:solidFill>
                  <a:schemeClr val="bg2">
                    <a:lumMod val="50000"/>
                  </a:schemeClr>
                </a:solidFill>
              </a:rPr>
              <a:t>Смена времен года-вечное и неизменное явление природы, так же как и смена дня и ночи. И причина таких перемен заключена в движении планеты вокруг Солнца.</a:t>
            </a:r>
          </a:p>
          <a:p>
            <a:endParaRPr lang="ru-RU" dirty="0"/>
          </a:p>
        </p:txBody>
      </p:sp>
      <p:sp>
        <p:nvSpPr>
          <p:cNvPr id="8" name="TextBox 7"/>
          <p:cNvSpPr txBox="1"/>
          <p:nvPr/>
        </p:nvSpPr>
        <p:spPr>
          <a:xfrm>
            <a:off x="251519" y="4149080"/>
            <a:ext cx="8538119" cy="830997"/>
          </a:xfrm>
          <a:prstGeom prst="rect">
            <a:avLst/>
          </a:prstGeom>
          <a:noFill/>
        </p:spPr>
        <p:txBody>
          <a:bodyPr wrap="square" rtlCol="0">
            <a:spAutoFit/>
          </a:bodyPr>
          <a:lstStyle/>
          <a:p>
            <a:r>
              <a:rPr lang="ru-RU" sz="2400" i="1" dirty="0" smtClean="0">
                <a:solidFill>
                  <a:schemeClr val="bg2">
                    <a:lumMod val="50000"/>
                  </a:schemeClr>
                </a:solidFill>
              </a:rPr>
              <a:t>Смена времен года- это ритм нашей голубой планеты Земля.</a:t>
            </a:r>
            <a:endParaRPr lang="ru-RU" sz="2400" i="1" dirty="0">
              <a:solidFill>
                <a:schemeClr val="bg2">
                  <a:lumMod val="50000"/>
                </a:schemeClr>
              </a:solidFill>
            </a:endParaRPr>
          </a:p>
        </p:txBody>
      </p:sp>
      <p:sp>
        <p:nvSpPr>
          <p:cNvPr id="9" name="Управляющая кнопка: далее 8">
            <a:hlinkClick r:id="" action="ppaction://hlinkshowjump?jump=nextslide" highlightClick="1"/>
          </p:cNvPr>
          <p:cNvSpPr/>
          <p:nvPr/>
        </p:nvSpPr>
        <p:spPr>
          <a:xfrm>
            <a:off x="8610466" y="6330318"/>
            <a:ext cx="391422" cy="357058"/>
          </a:xfrm>
          <a:prstGeom prst="actionButtonForwardNext">
            <a:avLst/>
          </a:prstGeom>
          <a:solidFill>
            <a:srgbClr val="FFFF00"/>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222650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179512" y="404664"/>
            <a:ext cx="8705056" cy="681256"/>
          </a:xfrm>
        </p:spPr>
        <p:txBody>
          <a:bodyPr>
            <a:normAutofit fontScale="32500" lnSpcReduction="20000"/>
          </a:bodyPr>
          <a:lstStyle/>
          <a:p>
            <a:pPr marL="45720" indent="0" algn="ctr">
              <a:buNone/>
            </a:pPr>
            <a:r>
              <a:rPr lang="ru-RU" sz="9600" i="1" dirty="0" smtClean="0">
                <a:solidFill>
                  <a:srgbClr val="0070C0"/>
                </a:solidFill>
              </a:rPr>
              <a:t>Морской прибой</a:t>
            </a:r>
          </a:p>
          <a:p>
            <a:pPr marL="45720" indent="0">
              <a:buNone/>
            </a:pPr>
            <a:r>
              <a:rPr lang="ru-RU" dirty="0"/>
              <a:t> </a:t>
            </a:r>
          </a:p>
          <a:p>
            <a:pPr algn="ctr"/>
            <a:endParaRPr lang="ru-RU" dirty="0"/>
          </a:p>
        </p:txBody>
      </p:sp>
      <p:grpSp>
        <p:nvGrpSpPr>
          <p:cNvPr id="7" name="Группа 6"/>
          <p:cNvGrpSpPr/>
          <p:nvPr/>
        </p:nvGrpSpPr>
        <p:grpSpPr>
          <a:xfrm>
            <a:off x="1619673" y="3645024"/>
            <a:ext cx="5413516" cy="3568122"/>
            <a:chOff x="6251039" y="2566893"/>
            <a:chExt cx="2266949" cy="2019509"/>
          </a:xfrm>
        </p:grpSpPr>
        <p:pic>
          <p:nvPicPr>
            <p:cNvPr id="8" name="Рисунок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1039" y="2566893"/>
              <a:ext cx="2266949" cy="1650177"/>
            </a:xfrm>
            <a:prstGeom prst="rect">
              <a:avLst/>
            </a:prstGeom>
            <a:ln>
              <a:solidFill>
                <a:schemeClr val="bg2">
                  <a:lumMod val="75000"/>
                </a:schemeClr>
              </a:solidFill>
            </a:ln>
          </p:spPr>
        </p:pic>
        <p:sp>
          <p:nvSpPr>
            <p:cNvPr id="9" name="TextBox 8"/>
            <p:cNvSpPr txBox="1"/>
            <p:nvPr/>
          </p:nvSpPr>
          <p:spPr>
            <a:xfrm>
              <a:off x="6322505" y="4217070"/>
              <a:ext cx="2060886" cy="369332"/>
            </a:xfrm>
            <a:prstGeom prst="rect">
              <a:avLst/>
            </a:prstGeom>
            <a:noFill/>
          </p:spPr>
          <p:txBody>
            <a:bodyPr wrap="square" rtlCol="0">
              <a:spAutoFit/>
            </a:bodyPr>
            <a:lstStyle/>
            <a:p>
              <a:pPr algn="ctr"/>
              <a:endParaRPr lang="ru-RU" i="1" dirty="0">
                <a:solidFill>
                  <a:srgbClr val="0070C0"/>
                </a:solidFill>
              </a:endParaRPr>
            </a:p>
          </p:txBody>
        </p:sp>
      </p:grpSp>
      <p:sp>
        <p:nvSpPr>
          <p:cNvPr id="2" name="TextBox 1"/>
          <p:cNvSpPr txBox="1"/>
          <p:nvPr/>
        </p:nvSpPr>
        <p:spPr>
          <a:xfrm>
            <a:off x="0" y="1124744"/>
            <a:ext cx="9144000" cy="2308324"/>
          </a:xfrm>
          <a:prstGeom prst="rect">
            <a:avLst/>
          </a:prstGeom>
          <a:noFill/>
        </p:spPr>
        <p:txBody>
          <a:bodyPr wrap="square" rtlCol="0">
            <a:spAutoFit/>
          </a:bodyPr>
          <a:lstStyle/>
          <a:p>
            <a:pPr lvl="2"/>
            <a:r>
              <a:rPr lang="ru-RU" sz="2400" i="1" dirty="0">
                <a:solidFill>
                  <a:schemeClr val="bg2">
                    <a:lumMod val="50000"/>
                  </a:schemeClr>
                </a:solidFill>
              </a:rPr>
              <a:t>Ритмичность присуща самой природе, где все процессы и явления имеют определённую </a:t>
            </a:r>
            <a:r>
              <a:rPr lang="ru-RU" sz="2400" i="1" dirty="0" smtClean="0">
                <a:solidFill>
                  <a:schemeClr val="bg2">
                    <a:lumMod val="50000"/>
                  </a:schemeClr>
                </a:solidFill>
              </a:rPr>
              <a:t>цикличность.</a:t>
            </a:r>
          </a:p>
          <a:p>
            <a:pPr lvl="2"/>
            <a:r>
              <a:rPr lang="ru-RU" sz="2400" i="1" dirty="0" smtClean="0">
                <a:solidFill>
                  <a:schemeClr val="bg2">
                    <a:lumMod val="50000"/>
                  </a:schemeClr>
                </a:solidFill>
              </a:rPr>
              <a:t>Одним из самых ярких, запоминающихся и расслабляющих проявлений ритма мы слышим и наблюдаем в морском прибое.</a:t>
            </a:r>
            <a:endParaRPr lang="ru-RU" sz="2400" i="1" dirty="0">
              <a:solidFill>
                <a:schemeClr val="bg2">
                  <a:lumMod val="50000"/>
                </a:schemeClr>
              </a:solidFill>
            </a:endParaRPr>
          </a:p>
        </p:txBody>
      </p:sp>
      <p:sp>
        <p:nvSpPr>
          <p:cNvPr id="12" name="Управляющая кнопка: далее 11">
            <a:hlinkClick r:id="" action="ppaction://hlinkshowjump?jump=nextslide" highlightClick="1"/>
          </p:cNvPr>
          <p:cNvSpPr/>
          <p:nvPr/>
        </p:nvSpPr>
        <p:spPr>
          <a:xfrm>
            <a:off x="8610466" y="6330318"/>
            <a:ext cx="391422" cy="357058"/>
          </a:xfrm>
          <a:prstGeom prst="actionButtonForwardNext">
            <a:avLst/>
          </a:prstGeom>
          <a:solidFill>
            <a:srgbClr val="FFFF00"/>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78752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grpId="0" nodeType="afterEffect">
                                  <p:stCondLst>
                                    <p:cond delay="50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50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par>
                          <p:cTn id="21" fill="hold">
                            <p:stCondLst>
                              <p:cond delay="3000"/>
                            </p:stCondLst>
                            <p:childTnLst>
                              <p:par>
                                <p:cTn id="22" presetID="53" presetClass="entr" presetSubtype="16"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2000" fill="hold"/>
                                        <p:tgtEl>
                                          <p:spTgt spid="7"/>
                                        </p:tgtEl>
                                        <p:attrNameLst>
                                          <p:attrName>ppt_w</p:attrName>
                                        </p:attrNameLst>
                                      </p:cBhvr>
                                      <p:tavLst>
                                        <p:tav tm="0">
                                          <p:val>
                                            <p:fltVal val="0"/>
                                          </p:val>
                                        </p:tav>
                                        <p:tav tm="100000">
                                          <p:val>
                                            <p:strVal val="#ppt_w"/>
                                          </p:val>
                                        </p:tav>
                                      </p:tavLst>
                                    </p:anim>
                                    <p:anim calcmode="lin" valueType="num">
                                      <p:cBhvr>
                                        <p:cTn id="25" dur="2000" fill="hold"/>
                                        <p:tgtEl>
                                          <p:spTgt spid="7"/>
                                        </p:tgtEl>
                                        <p:attrNameLst>
                                          <p:attrName>ppt_h</p:attrName>
                                        </p:attrNameLst>
                                      </p:cBhvr>
                                      <p:tavLst>
                                        <p:tav tm="0">
                                          <p:val>
                                            <p:fltVal val="0"/>
                                          </p:val>
                                        </p:tav>
                                        <p:tav tm="100000">
                                          <p:val>
                                            <p:strVal val="#ppt_h"/>
                                          </p:val>
                                        </p:tav>
                                      </p:tavLst>
                                    </p:anim>
                                    <p:animEffect transition="in" filter="fade">
                                      <p:cBhvr>
                                        <p:cTn id="2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Объект 5"/>
          <p:cNvSpPr txBox="1">
            <a:spLocks noGrp="1"/>
          </p:cNvSpPr>
          <p:nvPr>
            <p:ph sz="quarter" idx="13"/>
          </p:nvPr>
        </p:nvSpPr>
        <p:spPr>
          <a:xfrm>
            <a:off x="107504" y="476672"/>
            <a:ext cx="8944092" cy="707886"/>
          </a:xfrm>
          <a:prstGeom prst="rect">
            <a:avLst/>
          </a:prstGeom>
          <a:noFill/>
        </p:spPr>
        <p:txBody>
          <a:bodyPr wrap="square" rtlCol="0">
            <a:spAutoFit/>
          </a:bodyPr>
          <a:lstStyle/>
          <a:p>
            <a:pPr marL="45720" indent="0" algn="ctr">
              <a:buNone/>
            </a:pPr>
            <a:r>
              <a:rPr lang="ru-RU" sz="4000" i="1" dirty="0" smtClean="0">
                <a:solidFill>
                  <a:srgbClr val="0070C0"/>
                </a:solidFill>
              </a:rPr>
              <a:t>Биение сердца</a:t>
            </a:r>
            <a:r>
              <a:rPr lang="ru-RU" sz="4000" dirty="0" smtClean="0">
                <a:solidFill>
                  <a:srgbClr val="0070C0"/>
                </a:solidFill>
              </a:rPr>
              <a:t> </a:t>
            </a:r>
            <a:endParaRPr lang="ru-RU" sz="4000" dirty="0">
              <a:solidFill>
                <a:srgbClr val="0070C0"/>
              </a:solidFill>
            </a:endParaRP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9632" y="2708920"/>
            <a:ext cx="6336704" cy="3840231"/>
          </a:xfrm>
          <a:prstGeom prst="rect">
            <a:avLst/>
          </a:prstGeom>
        </p:spPr>
      </p:pic>
      <p:sp>
        <p:nvSpPr>
          <p:cNvPr id="2" name="Прямоугольник 1"/>
          <p:cNvSpPr/>
          <p:nvPr/>
        </p:nvSpPr>
        <p:spPr>
          <a:xfrm>
            <a:off x="539552" y="1268760"/>
            <a:ext cx="8064896" cy="1200329"/>
          </a:xfrm>
          <a:prstGeom prst="rect">
            <a:avLst/>
          </a:prstGeom>
        </p:spPr>
        <p:txBody>
          <a:bodyPr wrap="square">
            <a:spAutoFit/>
          </a:bodyPr>
          <a:lstStyle/>
          <a:p>
            <a:r>
              <a:rPr lang="ru-RU" sz="2400" i="1" dirty="0">
                <a:solidFill>
                  <a:srgbClr val="0070C0"/>
                </a:solidFill>
              </a:rPr>
              <a:t>Всё в нашей жизни подчинено размеренной пульсации с определённой длительностью. Сердце бьётся с практически равными промежутками времени</a:t>
            </a:r>
          </a:p>
        </p:txBody>
      </p:sp>
      <p:sp>
        <p:nvSpPr>
          <p:cNvPr id="9" name="Управляющая кнопка: далее 8">
            <a:hlinkClick r:id="" action="ppaction://hlinkshowjump?jump=nextslide" highlightClick="1"/>
          </p:cNvPr>
          <p:cNvSpPr/>
          <p:nvPr/>
        </p:nvSpPr>
        <p:spPr>
          <a:xfrm>
            <a:off x="8610466" y="6330318"/>
            <a:ext cx="391422" cy="357058"/>
          </a:xfrm>
          <a:prstGeom prst="actionButtonForwardNext">
            <a:avLst/>
          </a:prstGeom>
          <a:solidFill>
            <a:srgbClr val="FFFF00"/>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006140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1000" tmFilter="0, 0; .2, .5; .8, .5; 1, 0"/>
                                        <p:tgtEl>
                                          <p:spTgt spid="7"/>
                                        </p:tgtEl>
                                      </p:cBhvr>
                                    </p:animEffect>
                                    <p:animScale>
                                      <p:cBhvr>
                                        <p:cTn id="7" dur="500" autoRev="1" fill="hold"/>
                                        <p:tgtEl>
                                          <p:spTgt spid="7"/>
                                        </p:tgtEl>
                                      </p:cBhvr>
                                      <p:by x="105000" y="105000"/>
                                    </p:animScale>
                                  </p:childTnLst>
                                </p:cTn>
                              </p:par>
                            </p:childTnLst>
                          </p:cTn>
                        </p:par>
                        <p:par>
                          <p:cTn id="8" fill="hold">
                            <p:stCondLst>
                              <p:cond delay="1000"/>
                            </p:stCondLst>
                            <p:childTnLst>
                              <p:par>
                                <p:cTn id="9" presetID="16" presetClass="entr" presetSubtype="21" fill="hold" nodeType="afterEffect">
                                  <p:stCondLst>
                                    <p:cond delay="50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barn(inVertical)">
                                      <p:cBhvr>
                                        <p:cTn id="11" dur="2000"/>
                                        <p:tgtEl>
                                          <p:spTgt spid="6">
                                            <p:txEl>
                                              <p:pRg st="0" end="0"/>
                                            </p:txEl>
                                          </p:spTgt>
                                        </p:tgtEl>
                                      </p:cBhvr>
                                    </p:animEffect>
                                  </p:childTnLst>
                                </p:cTn>
                              </p:par>
                              <p:par>
                                <p:cTn id="12" presetID="16" presetClass="entr" presetSubtype="21" fill="hold" grpId="0" nodeType="withEffect">
                                  <p:stCondLst>
                                    <p:cond delay="50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1_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1191</TotalTime>
  <Words>1037</Words>
  <Application>Microsoft Office PowerPoint</Application>
  <PresentationFormat>Экран (4:3)</PresentationFormat>
  <Paragraphs>181</Paragraphs>
  <Slides>25</Slides>
  <Notes>2</Notes>
  <HiddenSlides>0</HiddenSlides>
  <MMClips>6</MMClips>
  <ScaleCrop>false</ScaleCrop>
  <HeadingPairs>
    <vt:vector size="4" baseType="variant">
      <vt:variant>
        <vt:lpstr>Тема</vt:lpstr>
      </vt:variant>
      <vt:variant>
        <vt:i4>2</vt:i4>
      </vt:variant>
      <vt:variant>
        <vt:lpstr>Заголовки слайдов</vt:lpstr>
      </vt:variant>
      <vt:variant>
        <vt:i4>25</vt:i4>
      </vt:variant>
    </vt:vector>
  </HeadingPairs>
  <TitlesOfParts>
    <vt:vector size="27" baseType="lpstr">
      <vt:lpstr>Воздушный поток</vt:lpstr>
      <vt:lpstr>1_Воздушный поток</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ритм</dc:title>
  <dc:creator>Администратор</dc:creator>
  <cp:lastModifiedBy>Администратор</cp:lastModifiedBy>
  <cp:revision>288</cp:revision>
  <dcterms:created xsi:type="dcterms:W3CDTF">2018-10-21T14:53:59Z</dcterms:created>
  <dcterms:modified xsi:type="dcterms:W3CDTF">2018-11-29T05:03:34Z</dcterms:modified>
  <dc:language>ru-RU</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14.0000</vt:lpwstr>
  </property>
  <property fmtid="{D5CDD505-2E9C-101B-9397-08002B2CF9AE}" pid="3" name="Company">
    <vt:lpwstr>SPecialiST RePack</vt:lpwstr>
  </property>
  <property fmtid="{D5CDD505-2E9C-101B-9397-08002B2CF9AE}" pid="4" name="HiddenSlides">
    <vt:i4>0</vt:i4>
  </property>
  <property fmtid="{D5CDD505-2E9C-101B-9397-08002B2CF9AE}" pid="5" name="HyperlinksChanged">
    <vt:bool>false</vt:bool>
  </property>
  <property fmtid="{D5CDD505-2E9C-101B-9397-08002B2CF9AE}" pid="6" name="LinksUpToDate">
    <vt:bool>false</vt:bool>
  </property>
  <property fmtid="{D5CDD505-2E9C-101B-9397-08002B2CF9AE}" pid="7" name="MMClips">
    <vt:i4>0</vt:i4>
  </property>
  <property fmtid="{D5CDD505-2E9C-101B-9397-08002B2CF9AE}" pid="8" name="Notes">
    <vt:i4>0</vt:i4>
  </property>
  <property fmtid="{D5CDD505-2E9C-101B-9397-08002B2CF9AE}" pid="9" name="PresentationFormat">
    <vt:lpwstr>Экран (4:3)</vt:lpwstr>
  </property>
  <property fmtid="{D5CDD505-2E9C-101B-9397-08002B2CF9AE}" pid="10" name="ScaleCrop">
    <vt:bool>false</vt:bool>
  </property>
  <property fmtid="{D5CDD505-2E9C-101B-9397-08002B2CF9AE}" pid="11" name="ShareDoc">
    <vt:bool>false</vt:bool>
  </property>
  <property fmtid="{D5CDD505-2E9C-101B-9397-08002B2CF9AE}" pid="12" name="Slides">
    <vt:i4>10</vt:i4>
  </property>
</Properties>
</file>